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78" r:id="rId4"/>
    <p:sldId id="265" r:id="rId5"/>
    <p:sldId id="319" r:id="rId6"/>
    <p:sldId id="266" r:id="rId7"/>
    <p:sldId id="280" r:id="rId8"/>
    <p:sldId id="285" r:id="rId9"/>
    <p:sldId id="324" r:id="rId10"/>
    <p:sldId id="305" r:id="rId11"/>
    <p:sldId id="293" r:id="rId12"/>
    <p:sldId id="327" r:id="rId13"/>
    <p:sldId id="321" r:id="rId14"/>
    <p:sldId id="302" r:id="rId15"/>
    <p:sldId id="308" r:id="rId16"/>
    <p:sldId id="309" r:id="rId17"/>
    <p:sldId id="311" r:id="rId18"/>
    <p:sldId id="312" r:id="rId19"/>
    <p:sldId id="314" r:id="rId20"/>
    <p:sldId id="317" r:id="rId21"/>
    <p:sldId id="260" r:id="rId22"/>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88" d="100"/>
          <a:sy n="88" d="100"/>
        </p:scale>
        <p:origin x="485"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EFE63-4F6F-4797-AEEE-DD3D4AAC54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26B3BCDE-3018-4FAB-A554-EADD7F5C937B}">
      <dgm:prSet phldrT="[Текст]" custT="1"/>
      <dgm:spPr/>
      <dgm:t>
        <a:bodyPr/>
        <a:lstStyle/>
        <a:p>
          <a:r>
            <a:rPr lang="kk-KZ" sz="3200" dirty="0">
              <a:latin typeface="Times New Roman" pitchFamily="18" charset="0"/>
              <a:cs typeface="Times New Roman" pitchFamily="18" charset="0"/>
            </a:rPr>
            <a:t>1. Флоралық құрамы</a:t>
          </a:r>
          <a:endParaRPr lang="ru-RU" sz="3200" dirty="0">
            <a:latin typeface="Times New Roman" pitchFamily="18" charset="0"/>
            <a:cs typeface="Times New Roman" pitchFamily="18" charset="0"/>
          </a:endParaRPr>
        </a:p>
      </dgm:t>
    </dgm:pt>
    <dgm:pt modelId="{32E45263-412D-46CD-9AD5-99CF70398D64}" type="parTrans" cxnId="{DDC4894A-FA08-41EC-8D17-EE7C00D00BFE}">
      <dgm:prSet/>
      <dgm:spPr/>
      <dgm:t>
        <a:bodyPr/>
        <a:lstStyle/>
        <a:p>
          <a:endParaRPr lang="ru-RU"/>
        </a:p>
      </dgm:t>
    </dgm:pt>
    <dgm:pt modelId="{11EA5238-F664-4102-ABAD-00C64EF39444}" type="sibTrans" cxnId="{DDC4894A-FA08-41EC-8D17-EE7C00D00BFE}">
      <dgm:prSet/>
      <dgm:spPr/>
      <dgm:t>
        <a:bodyPr/>
        <a:lstStyle/>
        <a:p>
          <a:endParaRPr lang="ru-RU"/>
        </a:p>
      </dgm:t>
    </dgm:pt>
    <dgm:pt modelId="{A064EF5F-8CE5-48A4-8CF7-73D77EFA7DEC}">
      <dgm:prSet phldrT="[Текст]" custT="1"/>
      <dgm:spPr/>
      <dgm:t>
        <a:bodyPr/>
        <a:lstStyle/>
        <a:p>
          <a:r>
            <a:rPr lang="kk-KZ" sz="3200" dirty="0">
              <a:latin typeface="Times New Roman" pitchFamily="18" charset="0"/>
              <a:cs typeface="Times New Roman" pitchFamily="18" charset="0"/>
            </a:rPr>
            <a:t>2. Экобиоморфтық құрамы</a:t>
          </a:r>
          <a:endParaRPr lang="ru-RU" sz="3200" dirty="0">
            <a:latin typeface="Times New Roman" pitchFamily="18" charset="0"/>
            <a:cs typeface="Times New Roman" pitchFamily="18" charset="0"/>
          </a:endParaRPr>
        </a:p>
      </dgm:t>
    </dgm:pt>
    <dgm:pt modelId="{C2C5FF74-7889-47E1-B5C4-0F4891F39AE0}" type="parTrans" cxnId="{27F8E7E7-9F61-4D9A-BEC1-BAE9161512C2}">
      <dgm:prSet/>
      <dgm:spPr/>
      <dgm:t>
        <a:bodyPr/>
        <a:lstStyle/>
        <a:p>
          <a:endParaRPr lang="ru-RU"/>
        </a:p>
      </dgm:t>
    </dgm:pt>
    <dgm:pt modelId="{F2F37A47-4524-47C6-BC72-CFA35FDA0B3A}" type="sibTrans" cxnId="{27F8E7E7-9F61-4D9A-BEC1-BAE9161512C2}">
      <dgm:prSet/>
      <dgm:spPr/>
      <dgm:t>
        <a:bodyPr/>
        <a:lstStyle/>
        <a:p>
          <a:endParaRPr lang="ru-RU"/>
        </a:p>
      </dgm:t>
    </dgm:pt>
    <dgm:pt modelId="{90D071A8-6137-4251-BF27-CCD06C604036}">
      <dgm:prSet phldrT="[Текст]" custT="1"/>
      <dgm:spPr/>
      <dgm:t>
        <a:bodyPr/>
        <a:lstStyle/>
        <a:p>
          <a:r>
            <a:rPr lang="kk-KZ" sz="3200" dirty="0">
              <a:latin typeface="Times New Roman" pitchFamily="18" charset="0"/>
              <a:cs typeface="Times New Roman" pitchFamily="18" charset="0"/>
            </a:rPr>
            <a:t>3. Түрлердің ценотикалық маңыздылығы жағынан айырмашылығы </a:t>
          </a:r>
          <a:endParaRPr lang="ru-RU" sz="3200" dirty="0">
            <a:latin typeface="Times New Roman" pitchFamily="18" charset="0"/>
            <a:cs typeface="Times New Roman" pitchFamily="18" charset="0"/>
          </a:endParaRPr>
        </a:p>
      </dgm:t>
    </dgm:pt>
    <dgm:pt modelId="{BAB10062-75F6-49D0-B27F-8BA174E1466E}" type="parTrans" cxnId="{1317D6E8-1F71-4744-852A-BCAE71688A48}">
      <dgm:prSet/>
      <dgm:spPr/>
      <dgm:t>
        <a:bodyPr/>
        <a:lstStyle/>
        <a:p>
          <a:endParaRPr lang="ru-RU"/>
        </a:p>
      </dgm:t>
    </dgm:pt>
    <dgm:pt modelId="{C1B38BEA-B805-47E5-907E-54BAC420B731}" type="sibTrans" cxnId="{1317D6E8-1F71-4744-852A-BCAE71688A48}">
      <dgm:prSet/>
      <dgm:spPr/>
      <dgm:t>
        <a:bodyPr/>
        <a:lstStyle/>
        <a:p>
          <a:endParaRPr lang="ru-RU"/>
        </a:p>
      </dgm:t>
    </dgm:pt>
    <dgm:pt modelId="{D193D3C2-D78E-460B-B219-FC5E7EFA779C}">
      <dgm:prSet phldrT="[Текст]" custT="1"/>
      <dgm:spPr/>
      <dgm:t>
        <a:bodyPr/>
        <a:lstStyle/>
        <a:p>
          <a:r>
            <a:rPr lang="kk-KZ" sz="3200" dirty="0">
              <a:latin typeface="Times New Roman" pitchFamily="18" charset="0"/>
              <a:cs typeface="Times New Roman" pitchFamily="18" charset="0"/>
            </a:rPr>
            <a:t>4. Фитоценозды құратын түрлердің ценопопуляцияларының қасиеттері</a:t>
          </a:r>
          <a:endParaRPr lang="ru-RU" sz="3200" dirty="0"/>
        </a:p>
      </dgm:t>
    </dgm:pt>
    <dgm:pt modelId="{EC6D2B00-838C-492A-8CA2-F3423F7B9F4F}" type="parTrans" cxnId="{A4F0DD85-B7BB-40BB-81F2-F63E1F60DFDB}">
      <dgm:prSet/>
      <dgm:spPr/>
      <dgm:t>
        <a:bodyPr/>
        <a:lstStyle/>
        <a:p>
          <a:endParaRPr lang="ru-RU"/>
        </a:p>
      </dgm:t>
    </dgm:pt>
    <dgm:pt modelId="{C687CC7D-BB59-4644-BCD9-3A9663EC99C3}" type="sibTrans" cxnId="{A4F0DD85-B7BB-40BB-81F2-F63E1F60DFDB}">
      <dgm:prSet/>
      <dgm:spPr/>
      <dgm:t>
        <a:bodyPr/>
        <a:lstStyle/>
        <a:p>
          <a:endParaRPr lang="ru-RU"/>
        </a:p>
      </dgm:t>
    </dgm:pt>
    <dgm:pt modelId="{FB6EB91C-159C-49DE-8702-8EC273AF070F}" type="pres">
      <dgm:prSet presAssocID="{4E2EFE63-4F6F-4797-AEEE-DD3D4AAC5483}" presName="diagram" presStyleCnt="0">
        <dgm:presLayoutVars>
          <dgm:dir/>
          <dgm:resizeHandles val="exact"/>
        </dgm:presLayoutVars>
      </dgm:prSet>
      <dgm:spPr/>
    </dgm:pt>
    <dgm:pt modelId="{45F169BE-528B-4BBD-9A07-3D1DCF574CA4}" type="pres">
      <dgm:prSet presAssocID="{26B3BCDE-3018-4FAB-A554-EADD7F5C937B}" presName="node" presStyleLbl="node1" presStyleIdx="0" presStyleCnt="4">
        <dgm:presLayoutVars>
          <dgm:bulletEnabled val="1"/>
        </dgm:presLayoutVars>
      </dgm:prSet>
      <dgm:spPr/>
    </dgm:pt>
    <dgm:pt modelId="{30A1B017-2D18-4038-AFD2-D5C592DFB931}" type="pres">
      <dgm:prSet presAssocID="{11EA5238-F664-4102-ABAD-00C64EF39444}" presName="sibTrans" presStyleCnt="0"/>
      <dgm:spPr/>
    </dgm:pt>
    <dgm:pt modelId="{78698CA4-9221-4F47-8433-30380FD5F3EC}" type="pres">
      <dgm:prSet presAssocID="{A064EF5F-8CE5-48A4-8CF7-73D77EFA7DEC}" presName="node" presStyleLbl="node1" presStyleIdx="1" presStyleCnt="4">
        <dgm:presLayoutVars>
          <dgm:bulletEnabled val="1"/>
        </dgm:presLayoutVars>
      </dgm:prSet>
      <dgm:spPr/>
    </dgm:pt>
    <dgm:pt modelId="{D2CC2250-B19F-455A-AD9E-579717902ED8}" type="pres">
      <dgm:prSet presAssocID="{F2F37A47-4524-47C6-BC72-CFA35FDA0B3A}" presName="sibTrans" presStyleCnt="0"/>
      <dgm:spPr/>
    </dgm:pt>
    <dgm:pt modelId="{1AC1F0C5-60C7-4D70-B87D-C026C6FD9E8E}" type="pres">
      <dgm:prSet presAssocID="{90D071A8-6137-4251-BF27-CCD06C604036}" presName="node" presStyleLbl="node1" presStyleIdx="2" presStyleCnt="4">
        <dgm:presLayoutVars>
          <dgm:bulletEnabled val="1"/>
        </dgm:presLayoutVars>
      </dgm:prSet>
      <dgm:spPr/>
    </dgm:pt>
    <dgm:pt modelId="{AE6BC72B-EC06-4F56-862E-80DDBFB7B56A}" type="pres">
      <dgm:prSet presAssocID="{C1B38BEA-B805-47E5-907E-54BAC420B731}" presName="sibTrans" presStyleCnt="0"/>
      <dgm:spPr/>
    </dgm:pt>
    <dgm:pt modelId="{E3C0D077-0E28-4730-A5CF-38C0D1AECA45}" type="pres">
      <dgm:prSet presAssocID="{D193D3C2-D78E-460B-B219-FC5E7EFA779C}" presName="node" presStyleLbl="node1" presStyleIdx="3" presStyleCnt="4">
        <dgm:presLayoutVars>
          <dgm:bulletEnabled val="1"/>
        </dgm:presLayoutVars>
      </dgm:prSet>
      <dgm:spPr/>
    </dgm:pt>
  </dgm:ptLst>
  <dgm:cxnLst>
    <dgm:cxn modelId="{D9059F21-6753-4C1B-91EC-B7F02E0778A0}" type="presOf" srcId="{90D071A8-6137-4251-BF27-CCD06C604036}" destId="{1AC1F0C5-60C7-4D70-B87D-C026C6FD9E8E}" srcOrd="0" destOrd="0" presId="urn:microsoft.com/office/officeart/2005/8/layout/default"/>
    <dgm:cxn modelId="{DDC4894A-FA08-41EC-8D17-EE7C00D00BFE}" srcId="{4E2EFE63-4F6F-4797-AEEE-DD3D4AAC5483}" destId="{26B3BCDE-3018-4FAB-A554-EADD7F5C937B}" srcOrd="0" destOrd="0" parTransId="{32E45263-412D-46CD-9AD5-99CF70398D64}" sibTransId="{11EA5238-F664-4102-ABAD-00C64EF39444}"/>
    <dgm:cxn modelId="{A4F0DD85-B7BB-40BB-81F2-F63E1F60DFDB}" srcId="{4E2EFE63-4F6F-4797-AEEE-DD3D4AAC5483}" destId="{D193D3C2-D78E-460B-B219-FC5E7EFA779C}" srcOrd="3" destOrd="0" parTransId="{EC6D2B00-838C-492A-8CA2-F3423F7B9F4F}" sibTransId="{C687CC7D-BB59-4644-BCD9-3A9663EC99C3}"/>
    <dgm:cxn modelId="{F186718C-8A15-43F8-9D1E-195538EE07B9}" type="presOf" srcId="{D193D3C2-D78E-460B-B219-FC5E7EFA779C}" destId="{E3C0D077-0E28-4730-A5CF-38C0D1AECA45}" srcOrd="0" destOrd="0" presId="urn:microsoft.com/office/officeart/2005/8/layout/default"/>
    <dgm:cxn modelId="{7AEF869F-FFEC-4AB4-898F-C3E3668DBEA8}" type="presOf" srcId="{4E2EFE63-4F6F-4797-AEEE-DD3D4AAC5483}" destId="{FB6EB91C-159C-49DE-8702-8EC273AF070F}" srcOrd="0" destOrd="0" presId="urn:microsoft.com/office/officeart/2005/8/layout/default"/>
    <dgm:cxn modelId="{E87F43E3-BA35-4809-855A-E9E856E0FBAE}" type="presOf" srcId="{26B3BCDE-3018-4FAB-A554-EADD7F5C937B}" destId="{45F169BE-528B-4BBD-9A07-3D1DCF574CA4}" srcOrd="0" destOrd="0" presId="urn:microsoft.com/office/officeart/2005/8/layout/default"/>
    <dgm:cxn modelId="{27F8E7E7-9F61-4D9A-BEC1-BAE9161512C2}" srcId="{4E2EFE63-4F6F-4797-AEEE-DD3D4AAC5483}" destId="{A064EF5F-8CE5-48A4-8CF7-73D77EFA7DEC}" srcOrd="1" destOrd="0" parTransId="{C2C5FF74-7889-47E1-B5C4-0F4891F39AE0}" sibTransId="{F2F37A47-4524-47C6-BC72-CFA35FDA0B3A}"/>
    <dgm:cxn modelId="{1317D6E8-1F71-4744-852A-BCAE71688A48}" srcId="{4E2EFE63-4F6F-4797-AEEE-DD3D4AAC5483}" destId="{90D071A8-6137-4251-BF27-CCD06C604036}" srcOrd="2" destOrd="0" parTransId="{BAB10062-75F6-49D0-B27F-8BA174E1466E}" sibTransId="{C1B38BEA-B805-47E5-907E-54BAC420B731}"/>
    <dgm:cxn modelId="{1CFFD8F3-04ED-4998-ADA2-AD30024C49C0}" type="presOf" srcId="{A064EF5F-8CE5-48A4-8CF7-73D77EFA7DEC}" destId="{78698CA4-9221-4F47-8433-30380FD5F3EC}" srcOrd="0" destOrd="0" presId="urn:microsoft.com/office/officeart/2005/8/layout/default"/>
    <dgm:cxn modelId="{3B16BC8F-953E-4B5A-B81E-DC8EF88AD5C3}" type="presParOf" srcId="{FB6EB91C-159C-49DE-8702-8EC273AF070F}" destId="{45F169BE-528B-4BBD-9A07-3D1DCF574CA4}" srcOrd="0" destOrd="0" presId="urn:microsoft.com/office/officeart/2005/8/layout/default"/>
    <dgm:cxn modelId="{CA6EDCD2-3F68-4F79-83DE-170D0A3A7907}" type="presParOf" srcId="{FB6EB91C-159C-49DE-8702-8EC273AF070F}" destId="{30A1B017-2D18-4038-AFD2-D5C592DFB931}" srcOrd="1" destOrd="0" presId="urn:microsoft.com/office/officeart/2005/8/layout/default"/>
    <dgm:cxn modelId="{F74A0BC2-6BD8-49F7-95A2-04AACFCDCFA3}" type="presParOf" srcId="{FB6EB91C-159C-49DE-8702-8EC273AF070F}" destId="{78698CA4-9221-4F47-8433-30380FD5F3EC}" srcOrd="2" destOrd="0" presId="urn:microsoft.com/office/officeart/2005/8/layout/default"/>
    <dgm:cxn modelId="{048D360B-CA3D-41BC-B68F-A9AC448D2F2F}" type="presParOf" srcId="{FB6EB91C-159C-49DE-8702-8EC273AF070F}" destId="{D2CC2250-B19F-455A-AD9E-579717902ED8}" srcOrd="3" destOrd="0" presId="urn:microsoft.com/office/officeart/2005/8/layout/default"/>
    <dgm:cxn modelId="{063FF283-C415-42EC-AB70-0145F710DE52}" type="presParOf" srcId="{FB6EB91C-159C-49DE-8702-8EC273AF070F}" destId="{1AC1F0C5-60C7-4D70-B87D-C026C6FD9E8E}" srcOrd="4" destOrd="0" presId="urn:microsoft.com/office/officeart/2005/8/layout/default"/>
    <dgm:cxn modelId="{4FD3E8BE-BE15-4481-A71C-179E0C5FBB73}" type="presParOf" srcId="{FB6EB91C-159C-49DE-8702-8EC273AF070F}" destId="{AE6BC72B-EC06-4F56-862E-80DDBFB7B56A}" srcOrd="5" destOrd="0" presId="urn:microsoft.com/office/officeart/2005/8/layout/default"/>
    <dgm:cxn modelId="{59DA57C1-B328-4309-9D76-DBF2826658E3}" type="presParOf" srcId="{FB6EB91C-159C-49DE-8702-8EC273AF070F}" destId="{E3C0D077-0E28-4730-A5CF-38C0D1AECA4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F71FBE-E2B8-4AD0-8E6C-A84C25564C3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E5988F76-D8AD-4B1D-8E91-8D15CFE8337C}">
      <dgm:prSet phldrT="[Текст]"/>
      <dgm:spPr/>
      <dgm:t>
        <a:bodyPr/>
        <a:lstStyle/>
        <a:p>
          <a:r>
            <a:rPr lang="kk-KZ" b="1" dirty="0">
              <a:latin typeface="Times New Roman" pitchFamily="18" charset="0"/>
              <a:cs typeface="Times New Roman" pitchFamily="18" charset="0"/>
            </a:rPr>
            <a:t>Ассоциация</a:t>
          </a:r>
          <a:endParaRPr lang="ru-RU" dirty="0"/>
        </a:p>
      </dgm:t>
    </dgm:pt>
    <dgm:pt modelId="{57663F87-E311-4560-B9A1-FE1A76C8F71A}" type="parTrans" cxnId="{5EB2A131-3F88-4F79-8E30-527BA2CE3EDD}">
      <dgm:prSet/>
      <dgm:spPr/>
      <dgm:t>
        <a:bodyPr/>
        <a:lstStyle/>
        <a:p>
          <a:endParaRPr lang="ru-RU"/>
        </a:p>
      </dgm:t>
    </dgm:pt>
    <dgm:pt modelId="{9316E7EE-A6EC-4AD3-9E0D-9C552FCCB733}" type="sibTrans" cxnId="{5EB2A131-3F88-4F79-8E30-527BA2CE3EDD}">
      <dgm:prSet/>
      <dgm:spPr/>
      <dgm:t>
        <a:bodyPr/>
        <a:lstStyle/>
        <a:p>
          <a:endParaRPr lang="ru-RU"/>
        </a:p>
      </dgm:t>
    </dgm:pt>
    <dgm:pt modelId="{DAD82597-9F6D-4F76-8804-5BC8B7416720}">
      <dgm:prSet phldrT="[Текст]"/>
      <dgm:spPr/>
      <dgm:t>
        <a:bodyPr/>
        <a:lstStyle/>
        <a:p>
          <a:r>
            <a:rPr lang="kk-KZ" b="1" dirty="0">
              <a:latin typeface="Times New Roman" pitchFamily="18" charset="0"/>
              <a:cs typeface="Times New Roman" pitchFamily="18" charset="0"/>
            </a:rPr>
            <a:t>белгілі орында табиғи пайда болған, белгілі құрамды, тіршілік жағдайы біркелі қауым. Фитоценозды зерттеуді оның флоралық құрамын анықтап, өсімдік түрлерінің тізімін жасаудан бастау керек. </a:t>
          </a:r>
          <a:endParaRPr lang="ru-RU" dirty="0"/>
        </a:p>
      </dgm:t>
    </dgm:pt>
    <dgm:pt modelId="{D3CB5AD2-0E77-4218-B180-5051C8B6C80E}" type="parTrans" cxnId="{C824896C-B894-4415-8F3C-8E48EAA56DA0}">
      <dgm:prSet/>
      <dgm:spPr/>
      <dgm:t>
        <a:bodyPr/>
        <a:lstStyle/>
        <a:p>
          <a:endParaRPr lang="ru-RU"/>
        </a:p>
      </dgm:t>
    </dgm:pt>
    <dgm:pt modelId="{AA5B07CD-22A3-4C6C-821D-FB6F93766011}" type="sibTrans" cxnId="{C824896C-B894-4415-8F3C-8E48EAA56DA0}">
      <dgm:prSet/>
      <dgm:spPr/>
      <dgm:t>
        <a:bodyPr/>
        <a:lstStyle/>
        <a:p>
          <a:endParaRPr lang="ru-RU"/>
        </a:p>
      </dgm:t>
    </dgm:pt>
    <dgm:pt modelId="{416098C6-33CA-4458-BE88-B100FEDB750D}">
      <dgm:prSet phldrT="[Текст]"/>
      <dgm:spPr/>
      <dgm:t>
        <a:bodyPr/>
        <a:lstStyle/>
        <a:p>
          <a:r>
            <a:rPr lang="kk-KZ" b="1" dirty="0">
              <a:latin typeface="Times New Roman" pitchFamily="18" charset="0"/>
              <a:cs typeface="Times New Roman" pitchFamily="18" charset="0"/>
            </a:rPr>
            <a:t>Флоралық құрам </a:t>
          </a:r>
          <a:endParaRPr lang="ru-RU" dirty="0"/>
        </a:p>
      </dgm:t>
    </dgm:pt>
    <dgm:pt modelId="{8D3A1279-031E-4C90-8BD1-ABE0AB3FDF97}" type="parTrans" cxnId="{F1B0276A-E0C3-4E9F-9284-5F47657C5586}">
      <dgm:prSet/>
      <dgm:spPr/>
      <dgm:t>
        <a:bodyPr/>
        <a:lstStyle/>
        <a:p>
          <a:endParaRPr lang="ru-RU"/>
        </a:p>
      </dgm:t>
    </dgm:pt>
    <dgm:pt modelId="{A3445CAC-4918-49D1-84AE-76DC82D35E1F}" type="sibTrans" cxnId="{F1B0276A-E0C3-4E9F-9284-5F47657C5586}">
      <dgm:prSet/>
      <dgm:spPr/>
      <dgm:t>
        <a:bodyPr/>
        <a:lstStyle/>
        <a:p>
          <a:endParaRPr lang="ru-RU"/>
        </a:p>
      </dgm:t>
    </dgm:pt>
    <dgm:pt modelId="{9E3C9285-1DF2-4142-BCFB-5ACE5E46359E}">
      <dgm:prSet phldrT="[Текст]"/>
      <dgm:spPr/>
      <dgm:t>
        <a:bodyPr/>
        <a:lstStyle/>
        <a:p>
          <a:r>
            <a:rPr lang="kk-KZ" b="1" dirty="0">
              <a:latin typeface="Times New Roman" pitchFamily="18" charset="0"/>
              <a:cs typeface="Times New Roman" pitchFamily="18" charset="0"/>
            </a:rPr>
            <a:t>фитоценоздың маңызды белгісі.  Өсімдіктер қауымдарына терең талдау жасау үшін және әртүрлі қауымдарды бір-бірімен салыстыру үшін олардың флоралық құрамын, флоралық байлығын және флоралық толықтығын білу керек.</a:t>
          </a:r>
          <a:endParaRPr lang="ru-RU" dirty="0"/>
        </a:p>
      </dgm:t>
    </dgm:pt>
    <dgm:pt modelId="{49139390-97F4-4648-AABE-398FFEA5E5BD}" type="parTrans" cxnId="{88FD8B0D-6C84-4D68-85BA-AB39326C0CD6}">
      <dgm:prSet/>
      <dgm:spPr/>
      <dgm:t>
        <a:bodyPr/>
        <a:lstStyle/>
        <a:p>
          <a:endParaRPr lang="ru-RU"/>
        </a:p>
      </dgm:t>
    </dgm:pt>
    <dgm:pt modelId="{8B915E90-77A4-4007-A98E-4868284E3F26}" type="sibTrans" cxnId="{88FD8B0D-6C84-4D68-85BA-AB39326C0CD6}">
      <dgm:prSet/>
      <dgm:spPr/>
      <dgm:t>
        <a:bodyPr/>
        <a:lstStyle/>
        <a:p>
          <a:endParaRPr lang="ru-RU"/>
        </a:p>
      </dgm:t>
    </dgm:pt>
    <dgm:pt modelId="{3AA77073-7A5C-4C10-AC26-0BDD407D0597}" type="pres">
      <dgm:prSet presAssocID="{40F71FBE-E2B8-4AD0-8E6C-A84C25564C39}" presName="Name0" presStyleCnt="0">
        <dgm:presLayoutVars>
          <dgm:dir/>
          <dgm:animLvl val="lvl"/>
          <dgm:resizeHandles val="exact"/>
        </dgm:presLayoutVars>
      </dgm:prSet>
      <dgm:spPr/>
    </dgm:pt>
    <dgm:pt modelId="{8C7CD099-C4C6-4D79-ADE1-424615127729}" type="pres">
      <dgm:prSet presAssocID="{E5988F76-D8AD-4B1D-8E91-8D15CFE8337C}" presName="composite" presStyleCnt="0"/>
      <dgm:spPr/>
    </dgm:pt>
    <dgm:pt modelId="{4665D8F3-7D87-4323-903D-11CD6414B538}" type="pres">
      <dgm:prSet presAssocID="{E5988F76-D8AD-4B1D-8E91-8D15CFE8337C}" presName="parTx" presStyleLbl="alignNode1" presStyleIdx="0" presStyleCnt="2">
        <dgm:presLayoutVars>
          <dgm:chMax val="0"/>
          <dgm:chPref val="0"/>
          <dgm:bulletEnabled val="1"/>
        </dgm:presLayoutVars>
      </dgm:prSet>
      <dgm:spPr/>
    </dgm:pt>
    <dgm:pt modelId="{CC90860A-EACF-411E-B85E-E63E55CE91EA}" type="pres">
      <dgm:prSet presAssocID="{E5988F76-D8AD-4B1D-8E91-8D15CFE8337C}" presName="desTx" presStyleLbl="alignAccFollowNode1" presStyleIdx="0" presStyleCnt="2">
        <dgm:presLayoutVars>
          <dgm:bulletEnabled val="1"/>
        </dgm:presLayoutVars>
      </dgm:prSet>
      <dgm:spPr/>
    </dgm:pt>
    <dgm:pt modelId="{4DCD6DC7-B26C-4224-A394-E18DD0089C18}" type="pres">
      <dgm:prSet presAssocID="{9316E7EE-A6EC-4AD3-9E0D-9C552FCCB733}" presName="space" presStyleCnt="0"/>
      <dgm:spPr/>
    </dgm:pt>
    <dgm:pt modelId="{574219A4-B4F9-421B-94E7-1032A9B2DC1A}" type="pres">
      <dgm:prSet presAssocID="{416098C6-33CA-4458-BE88-B100FEDB750D}" presName="composite" presStyleCnt="0"/>
      <dgm:spPr/>
    </dgm:pt>
    <dgm:pt modelId="{EBAD728A-B92A-481A-A1C7-9623358FEA29}" type="pres">
      <dgm:prSet presAssocID="{416098C6-33CA-4458-BE88-B100FEDB750D}" presName="parTx" presStyleLbl="alignNode1" presStyleIdx="1" presStyleCnt="2">
        <dgm:presLayoutVars>
          <dgm:chMax val="0"/>
          <dgm:chPref val="0"/>
          <dgm:bulletEnabled val="1"/>
        </dgm:presLayoutVars>
      </dgm:prSet>
      <dgm:spPr/>
    </dgm:pt>
    <dgm:pt modelId="{74CD1C59-6891-4BC3-AF13-40A9DE15EF31}" type="pres">
      <dgm:prSet presAssocID="{416098C6-33CA-4458-BE88-B100FEDB750D}" presName="desTx" presStyleLbl="alignAccFollowNode1" presStyleIdx="1" presStyleCnt="2">
        <dgm:presLayoutVars>
          <dgm:bulletEnabled val="1"/>
        </dgm:presLayoutVars>
      </dgm:prSet>
      <dgm:spPr/>
    </dgm:pt>
  </dgm:ptLst>
  <dgm:cxnLst>
    <dgm:cxn modelId="{C26E0105-14A7-4B14-B43C-1120505BBE1F}" type="presOf" srcId="{9E3C9285-1DF2-4142-BCFB-5ACE5E46359E}" destId="{74CD1C59-6891-4BC3-AF13-40A9DE15EF31}" srcOrd="0" destOrd="0" presId="urn:microsoft.com/office/officeart/2005/8/layout/hList1"/>
    <dgm:cxn modelId="{88FD8B0D-6C84-4D68-85BA-AB39326C0CD6}" srcId="{416098C6-33CA-4458-BE88-B100FEDB750D}" destId="{9E3C9285-1DF2-4142-BCFB-5ACE5E46359E}" srcOrd="0" destOrd="0" parTransId="{49139390-97F4-4648-AABE-398FFEA5E5BD}" sibTransId="{8B915E90-77A4-4007-A98E-4868284E3F26}"/>
    <dgm:cxn modelId="{E6820C27-E79A-478D-A2A7-60FE0976D18B}" type="presOf" srcId="{E5988F76-D8AD-4B1D-8E91-8D15CFE8337C}" destId="{4665D8F3-7D87-4323-903D-11CD6414B538}" srcOrd="0" destOrd="0" presId="urn:microsoft.com/office/officeart/2005/8/layout/hList1"/>
    <dgm:cxn modelId="{5EB2A131-3F88-4F79-8E30-527BA2CE3EDD}" srcId="{40F71FBE-E2B8-4AD0-8E6C-A84C25564C39}" destId="{E5988F76-D8AD-4B1D-8E91-8D15CFE8337C}" srcOrd="0" destOrd="0" parTransId="{57663F87-E311-4560-B9A1-FE1A76C8F71A}" sibTransId="{9316E7EE-A6EC-4AD3-9E0D-9C552FCCB733}"/>
    <dgm:cxn modelId="{12520546-B737-4614-B627-118B6AD75F95}" type="presOf" srcId="{416098C6-33CA-4458-BE88-B100FEDB750D}" destId="{EBAD728A-B92A-481A-A1C7-9623358FEA29}" srcOrd="0" destOrd="0" presId="urn:microsoft.com/office/officeart/2005/8/layout/hList1"/>
    <dgm:cxn modelId="{68C4E848-1008-442B-8FF9-18A11D2F69A3}" type="presOf" srcId="{40F71FBE-E2B8-4AD0-8E6C-A84C25564C39}" destId="{3AA77073-7A5C-4C10-AC26-0BDD407D0597}" srcOrd="0" destOrd="0" presId="urn:microsoft.com/office/officeart/2005/8/layout/hList1"/>
    <dgm:cxn modelId="{F1B0276A-E0C3-4E9F-9284-5F47657C5586}" srcId="{40F71FBE-E2B8-4AD0-8E6C-A84C25564C39}" destId="{416098C6-33CA-4458-BE88-B100FEDB750D}" srcOrd="1" destOrd="0" parTransId="{8D3A1279-031E-4C90-8BD1-ABE0AB3FDF97}" sibTransId="{A3445CAC-4918-49D1-84AE-76DC82D35E1F}"/>
    <dgm:cxn modelId="{C824896C-B894-4415-8F3C-8E48EAA56DA0}" srcId="{E5988F76-D8AD-4B1D-8E91-8D15CFE8337C}" destId="{DAD82597-9F6D-4F76-8804-5BC8B7416720}" srcOrd="0" destOrd="0" parTransId="{D3CB5AD2-0E77-4218-B180-5051C8B6C80E}" sibTransId="{AA5B07CD-22A3-4C6C-821D-FB6F93766011}"/>
    <dgm:cxn modelId="{7F468770-90B9-4B5E-9213-C31813E36933}" type="presOf" srcId="{DAD82597-9F6D-4F76-8804-5BC8B7416720}" destId="{CC90860A-EACF-411E-B85E-E63E55CE91EA}" srcOrd="0" destOrd="0" presId="urn:microsoft.com/office/officeart/2005/8/layout/hList1"/>
    <dgm:cxn modelId="{565EAE98-AE56-4156-A27A-0C2C7858BE0B}" type="presParOf" srcId="{3AA77073-7A5C-4C10-AC26-0BDD407D0597}" destId="{8C7CD099-C4C6-4D79-ADE1-424615127729}" srcOrd="0" destOrd="0" presId="urn:microsoft.com/office/officeart/2005/8/layout/hList1"/>
    <dgm:cxn modelId="{661F0736-F807-4BB0-A2C4-0B4E2479773E}" type="presParOf" srcId="{8C7CD099-C4C6-4D79-ADE1-424615127729}" destId="{4665D8F3-7D87-4323-903D-11CD6414B538}" srcOrd="0" destOrd="0" presId="urn:microsoft.com/office/officeart/2005/8/layout/hList1"/>
    <dgm:cxn modelId="{FD37B8E5-2E2A-4AAE-95A7-5D61355C94C0}" type="presParOf" srcId="{8C7CD099-C4C6-4D79-ADE1-424615127729}" destId="{CC90860A-EACF-411E-B85E-E63E55CE91EA}" srcOrd="1" destOrd="0" presId="urn:microsoft.com/office/officeart/2005/8/layout/hList1"/>
    <dgm:cxn modelId="{243BD77D-56CD-4D80-A095-845672C03DCA}" type="presParOf" srcId="{3AA77073-7A5C-4C10-AC26-0BDD407D0597}" destId="{4DCD6DC7-B26C-4224-A394-E18DD0089C18}" srcOrd="1" destOrd="0" presId="urn:microsoft.com/office/officeart/2005/8/layout/hList1"/>
    <dgm:cxn modelId="{2B4767A0-5336-4912-B9C0-431BDFEC2CA1}" type="presParOf" srcId="{3AA77073-7A5C-4C10-AC26-0BDD407D0597}" destId="{574219A4-B4F9-421B-94E7-1032A9B2DC1A}" srcOrd="2" destOrd="0" presId="urn:microsoft.com/office/officeart/2005/8/layout/hList1"/>
    <dgm:cxn modelId="{5AD8D504-8CB3-4FED-8449-EFA2B6D1B2FE}" type="presParOf" srcId="{574219A4-B4F9-421B-94E7-1032A9B2DC1A}" destId="{EBAD728A-B92A-481A-A1C7-9623358FEA29}" srcOrd="0" destOrd="0" presId="urn:microsoft.com/office/officeart/2005/8/layout/hList1"/>
    <dgm:cxn modelId="{EF5CBF05-1FB0-4531-85B0-3D2BA8289FA2}" type="presParOf" srcId="{574219A4-B4F9-421B-94E7-1032A9B2DC1A}" destId="{74CD1C59-6891-4BC3-AF13-40A9DE15EF3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41B697-3C1E-4F56-A9B1-B5B9DB4515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DDF952C-D149-49CC-B925-2DC7572B6D65}">
      <dgm:prSet phldrT="[Текст]" custT="1"/>
      <dgm:spPr/>
      <dgm:t>
        <a:bodyPr/>
        <a:lstStyle/>
        <a:p>
          <a:r>
            <a:rPr lang="kk-KZ" sz="3600" dirty="0">
              <a:latin typeface="Times New Roman" pitchFamily="18" charset="0"/>
              <a:cs typeface="Times New Roman" pitchFamily="18" charset="0"/>
            </a:rPr>
            <a:t>1. Жасырын (латентный) – бірінші тыныштық кезеңі.</a:t>
          </a:r>
          <a:endParaRPr lang="ru-RU" sz="3600" dirty="0">
            <a:latin typeface="Times New Roman" pitchFamily="18" charset="0"/>
            <a:cs typeface="Times New Roman" pitchFamily="18" charset="0"/>
          </a:endParaRPr>
        </a:p>
      </dgm:t>
    </dgm:pt>
    <dgm:pt modelId="{ADA86791-47E8-48E0-80C1-E16E18A9AD12}" type="parTrans" cxnId="{94ED45C0-3151-4C48-9F16-1D1C85EF8CD4}">
      <dgm:prSet/>
      <dgm:spPr/>
      <dgm:t>
        <a:bodyPr/>
        <a:lstStyle/>
        <a:p>
          <a:endParaRPr lang="ru-RU" sz="2400">
            <a:latin typeface="Times New Roman" pitchFamily="18" charset="0"/>
            <a:cs typeface="Times New Roman" pitchFamily="18" charset="0"/>
          </a:endParaRPr>
        </a:p>
      </dgm:t>
    </dgm:pt>
    <dgm:pt modelId="{6B67A363-C895-45FB-809F-843A4946A64A}" type="sibTrans" cxnId="{94ED45C0-3151-4C48-9F16-1D1C85EF8CD4}">
      <dgm:prSet/>
      <dgm:spPr/>
      <dgm:t>
        <a:bodyPr/>
        <a:lstStyle/>
        <a:p>
          <a:endParaRPr lang="ru-RU" sz="2400">
            <a:latin typeface="Times New Roman" pitchFamily="18" charset="0"/>
            <a:cs typeface="Times New Roman" pitchFamily="18" charset="0"/>
          </a:endParaRPr>
        </a:p>
      </dgm:t>
    </dgm:pt>
    <dgm:pt modelId="{574A4D4E-2888-4C3D-B27B-A57BE54041AA}">
      <dgm:prSet phldrT="[Текст]" custT="1"/>
      <dgm:spPr/>
      <dgm:t>
        <a:bodyPr/>
        <a:lstStyle/>
        <a:p>
          <a:r>
            <a:rPr lang="kk-KZ" sz="3600" dirty="0">
              <a:latin typeface="Times New Roman" pitchFamily="18" charset="0"/>
              <a:cs typeface="Times New Roman" pitchFamily="18" charset="0"/>
            </a:rPr>
            <a:t>2. Виргнильдік (қыздық кезеі) – тұқымның өсуінен бастап дербес оганизмнің генеративті жолмен көбеюіне дейін.</a:t>
          </a:r>
          <a:endParaRPr lang="ru-RU" sz="3600" dirty="0">
            <a:latin typeface="Times New Roman" pitchFamily="18" charset="0"/>
            <a:cs typeface="Times New Roman" pitchFamily="18" charset="0"/>
          </a:endParaRPr>
        </a:p>
      </dgm:t>
    </dgm:pt>
    <dgm:pt modelId="{01DBF2DF-13D8-47B6-9E52-7862F558838E}" type="parTrans" cxnId="{CC5A13D3-4A50-4A79-B174-F129CDFDD71F}">
      <dgm:prSet/>
      <dgm:spPr/>
      <dgm:t>
        <a:bodyPr/>
        <a:lstStyle/>
        <a:p>
          <a:endParaRPr lang="ru-RU" sz="2400">
            <a:latin typeface="Times New Roman" pitchFamily="18" charset="0"/>
            <a:cs typeface="Times New Roman" pitchFamily="18" charset="0"/>
          </a:endParaRPr>
        </a:p>
      </dgm:t>
    </dgm:pt>
    <dgm:pt modelId="{7233302F-1141-4A23-BE08-82CCF4D5C766}" type="sibTrans" cxnId="{CC5A13D3-4A50-4A79-B174-F129CDFDD71F}">
      <dgm:prSet/>
      <dgm:spPr/>
      <dgm:t>
        <a:bodyPr/>
        <a:lstStyle/>
        <a:p>
          <a:endParaRPr lang="ru-RU" sz="2400">
            <a:latin typeface="Times New Roman" pitchFamily="18" charset="0"/>
            <a:cs typeface="Times New Roman" pitchFamily="18" charset="0"/>
          </a:endParaRPr>
        </a:p>
      </dgm:t>
    </dgm:pt>
    <dgm:pt modelId="{B5D4EA58-29A2-45B4-8C2F-D2FFDAECD151}">
      <dgm:prSet phldrT="[Текст]" custT="1"/>
      <dgm:spPr/>
      <dgm:t>
        <a:bodyPr/>
        <a:lstStyle/>
        <a:p>
          <a:r>
            <a:rPr lang="kk-KZ" sz="3600" dirty="0">
              <a:latin typeface="Times New Roman" pitchFamily="18" charset="0"/>
              <a:cs typeface="Times New Roman" pitchFamily="18" charset="0"/>
            </a:rPr>
            <a:t>3. Генеративтік кезең.</a:t>
          </a:r>
          <a:endParaRPr lang="ru-RU" sz="3600" dirty="0">
            <a:latin typeface="Times New Roman" pitchFamily="18" charset="0"/>
            <a:cs typeface="Times New Roman" pitchFamily="18" charset="0"/>
          </a:endParaRPr>
        </a:p>
      </dgm:t>
    </dgm:pt>
    <dgm:pt modelId="{EF97D748-A009-4FD2-84D6-592EE70FF2A2}" type="parTrans" cxnId="{7CAFFD5E-6D9E-413E-AD4F-E4E4BE8C31EE}">
      <dgm:prSet/>
      <dgm:spPr/>
      <dgm:t>
        <a:bodyPr/>
        <a:lstStyle/>
        <a:p>
          <a:endParaRPr lang="ru-RU" sz="2400">
            <a:latin typeface="Times New Roman" pitchFamily="18" charset="0"/>
            <a:cs typeface="Times New Roman" pitchFamily="18" charset="0"/>
          </a:endParaRPr>
        </a:p>
      </dgm:t>
    </dgm:pt>
    <dgm:pt modelId="{4853CC44-9355-42E3-A880-8EF40E7812EE}" type="sibTrans" cxnId="{7CAFFD5E-6D9E-413E-AD4F-E4E4BE8C31EE}">
      <dgm:prSet/>
      <dgm:spPr/>
      <dgm:t>
        <a:bodyPr/>
        <a:lstStyle/>
        <a:p>
          <a:endParaRPr lang="ru-RU" sz="2400">
            <a:latin typeface="Times New Roman" pitchFamily="18" charset="0"/>
            <a:cs typeface="Times New Roman" pitchFamily="18" charset="0"/>
          </a:endParaRPr>
        </a:p>
      </dgm:t>
    </dgm:pt>
    <dgm:pt modelId="{2D9810A6-FA8E-4847-A89C-CB7532961C2E}">
      <dgm:prSet phldrT="[Текст]" custT="1"/>
      <dgm:spPr/>
      <dgm:t>
        <a:bodyPr/>
        <a:lstStyle/>
        <a:p>
          <a:r>
            <a:rPr lang="kk-KZ" sz="3600" dirty="0">
              <a:latin typeface="Times New Roman" pitchFamily="18" charset="0"/>
              <a:cs typeface="Times New Roman" pitchFamily="18" charset="0"/>
            </a:rPr>
            <a:t>4. Сенильдік (кәрілік) кезең.</a:t>
          </a:r>
          <a:endParaRPr lang="ru-RU" sz="3600" dirty="0">
            <a:latin typeface="Times New Roman" pitchFamily="18" charset="0"/>
            <a:cs typeface="Times New Roman" pitchFamily="18" charset="0"/>
          </a:endParaRPr>
        </a:p>
      </dgm:t>
    </dgm:pt>
    <dgm:pt modelId="{A37CDEBD-8958-454A-B42B-0E27750B2747}" type="parTrans" cxnId="{91BAE234-1252-44F6-9789-4110D241CE60}">
      <dgm:prSet/>
      <dgm:spPr/>
      <dgm:t>
        <a:bodyPr/>
        <a:lstStyle/>
        <a:p>
          <a:endParaRPr lang="ru-RU" sz="2400">
            <a:latin typeface="Times New Roman" pitchFamily="18" charset="0"/>
            <a:cs typeface="Times New Roman" pitchFamily="18" charset="0"/>
          </a:endParaRPr>
        </a:p>
      </dgm:t>
    </dgm:pt>
    <dgm:pt modelId="{5B4E6706-ACCF-42A3-9370-4A39FA427231}" type="sibTrans" cxnId="{91BAE234-1252-44F6-9789-4110D241CE60}">
      <dgm:prSet/>
      <dgm:spPr/>
      <dgm:t>
        <a:bodyPr/>
        <a:lstStyle/>
        <a:p>
          <a:endParaRPr lang="ru-RU" sz="2400">
            <a:latin typeface="Times New Roman" pitchFamily="18" charset="0"/>
            <a:cs typeface="Times New Roman" pitchFamily="18" charset="0"/>
          </a:endParaRPr>
        </a:p>
      </dgm:t>
    </dgm:pt>
    <dgm:pt modelId="{34A3CA29-F101-4455-9AD1-0E1AEB9BB091}" type="pres">
      <dgm:prSet presAssocID="{A141B697-3C1E-4F56-A9B1-B5B9DB451535}" presName="diagram" presStyleCnt="0">
        <dgm:presLayoutVars>
          <dgm:dir/>
          <dgm:resizeHandles val="exact"/>
        </dgm:presLayoutVars>
      </dgm:prSet>
      <dgm:spPr/>
    </dgm:pt>
    <dgm:pt modelId="{52B68FEC-A5F0-4A8D-8BC5-037545650852}" type="pres">
      <dgm:prSet presAssocID="{FDDF952C-D149-49CC-B925-2DC7572B6D65}" presName="node" presStyleLbl="node1" presStyleIdx="0" presStyleCnt="4">
        <dgm:presLayoutVars>
          <dgm:bulletEnabled val="1"/>
        </dgm:presLayoutVars>
      </dgm:prSet>
      <dgm:spPr/>
    </dgm:pt>
    <dgm:pt modelId="{8D2D694B-51F1-4158-BDD0-B11CBF6A7F32}" type="pres">
      <dgm:prSet presAssocID="{6B67A363-C895-45FB-809F-843A4946A64A}" presName="sibTrans" presStyleCnt="0"/>
      <dgm:spPr/>
    </dgm:pt>
    <dgm:pt modelId="{E9EEC291-D6DB-404F-B0B7-0DE48B30ADCD}" type="pres">
      <dgm:prSet presAssocID="{574A4D4E-2888-4C3D-B27B-A57BE54041AA}" presName="node" presStyleLbl="node1" presStyleIdx="1" presStyleCnt="4">
        <dgm:presLayoutVars>
          <dgm:bulletEnabled val="1"/>
        </dgm:presLayoutVars>
      </dgm:prSet>
      <dgm:spPr/>
    </dgm:pt>
    <dgm:pt modelId="{F7A2F9EF-1731-4A84-9C0A-F4CF2C074035}" type="pres">
      <dgm:prSet presAssocID="{7233302F-1141-4A23-BE08-82CCF4D5C766}" presName="sibTrans" presStyleCnt="0"/>
      <dgm:spPr/>
    </dgm:pt>
    <dgm:pt modelId="{B1160738-4D8B-4856-9309-D3422FA31AF7}" type="pres">
      <dgm:prSet presAssocID="{B5D4EA58-29A2-45B4-8C2F-D2FFDAECD151}" presName="node" presStyleLbl="node1" presStyleIdx="2" presStyleCnt="4">
        <dgm:presLayoutVars>
          <dgm:bulletEnabled val="1"/>
        </dgm:presLayoutVars>
      </dgm:prSet>
      <dgm:spPr/>
    </dgm:pt>
    <dgm:pt modelId="{FA8F831A-D3D3-4C99-BDFB-279547B29E73}" type="pres">
      <dgm:prSet presAssocID="{4853CC44-9355-42E3-A880-8EF40E7812EE}" presName="sibTrans" presStyleCnt="0"/>
      <dgm:spPr/>
    </dgm:pt>
    <dgm:pt modelId="{64CA438D-1D7F-43DD-B431-94C84F4D1685}" type="pres">
      <dgm:prSet presAssocID="{2D9810A6-FA8E-4847-A89C-CB7532961C2E}" presName="node" presStyleLbl="node1" presStyleIdx="3" presStyleCnt="4">
        <dgm:presLayoutVars>
          <dgm:bulletEnabled val="1"/>
        </dgm:presLayoutVars>
      </dgm:prSet>
      <dgm:spPr/>
    </dgm:pt>
  </dgm:ptLst>
  <dgm:cxnLst>
    <dgm:cxn modelId="{2FBEEB2B-22E9-4C84-B3DD-BD396CB441AE}" type="presOf" srcId="{FDDF952C-D149-49CC-B925-2DC7572B6D65}" destId="{52B68FEC-A5F0-4A8D-8BC5-037545650852}" srcOrd="0" destOrd="0" presId="urn:microsoft.com/office/officeart/2005/8/layout/default"/>
    <dgm:cxn modelId="{91BAE234-1252-44F6-9789-4110D241CE60}" srcId="{A141B697-3C1E-4F56-A9B1-B5B9DB451535}" destId="{2D9810A6-FA8E-4847-A89C-CB7532961C2E}" srcOrd="3" destOrd="0" parTransId="{A37CDEBD-8958-454A-B42B-0E27750B2747}" sibTransId="{5B4E6706-ACCF-42A3-9370-4A39FA427231}"/>
    <dgm:cxn modelId="{7C17A63C-795B-4E60-96C4-F5DB485C81FE}" type="presOf" srcId="{A141B697-3C1E-4F56-A9B1-B5B9DB451535}" destId="{34A3CA29-F101-4455-9AD1-0E1AEB9BB091}" srcOrd="0" destOrd="0" presId="urn:microsoft.com/office/officeart/2005/8/layout/default"/>
    <dgm:cxn modelId="{7CAFFD5E-6D9E-413E-AD4F-E4E4BE8C31EE}" srcId="{A141B697-3C1E-4F56-A9B1-B5B9DB451535}" destId="{B5D4EA58-29A2-45B4-8C2F-D2FFDAECD151}" srcOrd="2" destOrd="0" parTransId="{EF97D748-A009-4FD2-84D6-592EE70FF2A2}" sibTransId="{4853CC44-9355-42E3-A880-8EF40E7812EE}"/>
    <dgm:cxn modelId="{9A1EE861-8DC1-421E-8861-98C25A43C61E}" type="presOf" srcId="{574A4D4E-2888-4C3D-B27B-A57BE54041AA}" destId="{E9EEC291-D6DB-404F-B0B7-0DE48B30ADCD}" srcOrd="0" destOrd="0" presId="urn:microsoft.com/office/officeart/2005/8/layout/default"/>
    <dgm:cxn modelId="{94ED45C0-3151-4C48-9F16-1D1C85EF8CD4}" srcId="{A141B697-3C1E-4F56-A9B1-B5B9DB451535}" destId="{FDDF952C-D149-49CC-B925-2DC7572B6D65}" srcOrd="0" destOrd="0" parTransId="{ADA86791-47E8-48E0-80C1-E16E18A9AD12}" sibTransId="{6B67A363-C895-45FB-809F-843A4946A64A}"/>
    <dgm:cxn modelId="{CC5A13D3-4A50-4A79-B174-F129CDFDD71F}" srcId="{A141B697-3C1E-4F56-A9B1-B5B9DB451535}" destId="{574A4D4E-2888-4C3D-B27B-A57BE54041AA}" srcOrd="1" destOrd="0" parTransId="{01DBF2DF-13D8-47B6-9E52-7862F558838E}" sibTransId="{7233302F-1141-4A23-BE08-82CCF4D5C766}"/>
    <dgm:cxn modelId="{257724EE-C8DF-4B25-A566-74FC9C3EA312}" type="presOf" srcId="{B5D4EA58-29A2-45B4-8C2F-D2FFDAECD151}" destId="{B1160738-4D8B-4856-9309-D3422FA31AF7}" srcOrd="0" destOrd="0" presId="urn:microsoft.com/office/officeart/2005/8/layout/default"/>
    <dgm:cxn modelId="{97A847F9-B951-4FA8-A097-57F2AAAE6A9D}" type="presOf" srcId="{2D9810A6-FA8E-4847-A89C-CB7532961C2E}" destId="{64CA438D-1D7F-43DD-B431-94C84F4D1685}" srcOrd="0" destOrd="0" presId="urn:microsoft.com/office/officeart/2005/8/layout/default"/>
    <dgm:cxn modelId="{6B3771F9-A32B-4EA7-946B-17397E38A4F2}" type="presParOf" srcId="{34A3CA29-F101-4455-9AD1-0E1AEB9BB091}" destId="{52B68FEC-A5F0-4A8D-8BC5-037545650852}" srcOrd="0" destOrd="0" presId="urn:microsoft.com/office/officeart/2005/8/layout/default"/>
    <dgm:cxn modelId="{6B3D96C3-5E68-40A0-86A3-313AAEB754EB}" type="presParOf" srcId="{34A3CA29-F101-4455-9AD1-0E1AEB9BB091}" destId="{8D2D694B-51F1-4158-BDD0-B11CBF6A7F32}" srcOrd="1" destOrd="0" presId="urn:microsoft.com/office/officeart/2005/8/layout/default"/>
    <dgm:cxn modelId="{2BE2D2D5-C608-4A2C-B162-144F68A50229}" type="presParOf" srcId="{34A3CA29-F101-4455-9AD1-0E1AEB9BB091}" destId="{E9EEC291-D6DB-404F-B0B7-0DE48B30ADCD}" srcOrd="2" destOrd="0" presId="urn:microsoft.com/office/officeart/2005/8/layout/default"/>
    <dgm:cxn modelId="{93E011FD-D6D1-4783-B0E7-A50DF2195B4F}" type="presParOf" srcId="{34A3CA29-F101-4455-9AD1-0E1AEB9BB091}" destId="{F7A2F9EF-1731-4A84-9C0A-F4CF2C074035}" srcOrd="3" destOrd="0" presId="urn:microsoft.com/office/officeart/2005/8/layout/default"/>
    <dgm:cxn modelId="{8ABE5B3E-7C39-4EDB-9C74-63DAA334D011}" type="presParOf" srcId="{34A3CA29-F101-4455-9AD1-0E1AEB9BB091}" destId="{B1160738-4D8B-4856-9309-D3422FA31AF7}" srcOrd="4" destOrd="0" presId="urn:microsoft.com/office/officeart/2005/8/layout/default"/>
    <dgm:cxn modelId="{FE762038-413A-4B84-B180-8DA680D1B985}" type="presParOf" srcId="{34A3CA29-F101-4455-9AD1-0E1AEB9BB091}" destId="{FA8F831A-D3D3-4C99-BDFB-279547B29E73}" srcOrd="5" destOrd="0" presId="urn:microsoft.com/office/officeart/2005/8/layout/default"/>
    <dgm:cxn modelId="{19E9E389-68AF-4657-AB37-FDC6C8C900B0}" type="presParOf" srcId="{34A3CA29-F101-4455-9AD1-0E1AEB9BB091}" destId="{64CA438D-1D7F-43DD-B431-94C84F4D168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4FFB01-D504-4929-B34B-EEFB1622E7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2C4AE462-42EB-42C3-83A0-E0042698051C}">
      <dgm:prSet phldrT="[Текст]" custT="1"/>
      <dgm:spPr/>
      <dgm:t>
        <a:bodyPr/>
        <a:lstStyle/>
        <a:p>
          <a:r>
            <a:rPr lang="kk-KZ" sz="3200" dirty="0">
              <a:latin typeface="Times New Roman" pitchFamily="18" charset="0"/>
              <a:cs typeface="Times New Roman" pitchFamily="18" charset="0"/>
            </a:rPr>
            <a:t>1. инвазионды</a:t>
          </a:r>
          <a:endParaRPr lang="ru-RU" sz="3200" dirty="0">
            <a:latin typeface="Times New Roman" pitchFamily="18" charset="0"/>
            <a:cs typeface="Times New Roman" pitchFamily="18" charset="0"/>
          </a:endParaRPr>
        </a:p>
      </dgm:t>
    </dgm:pt>
    <dgm:pt modelId="{8214728A-DE8F-4E2C-89B8-EF53B3DDB3B8}" type="parTrans" cxnId="{C655AB2E-EA36-41BC-B8D4-1244B0E43482}">
      <dgm:prSet/>
      <dgm:spPr/>
      <dgm:t>
        <a:bodyPr/>
        <a:lstStyle/>
        <a:p>
          <a:endParaRPr lang="ru-RU">
            <a:latin typeface="Times New Roman" pitchFamily="18" charset="0"/>
            <a:cs typeface="Times New Roman" pitchFamily="18" charset="0"/>
          </a:endParaRPr>
        </a:p>
      </dgm:t>
    </dgm:pt>
    <dgm:pt modelId="{CE57048F-69C4-4075-90F2-18F62312F441}" type="sibTrans" cxnId="{C655AB2E-EA36-41BC-B8D4-1244B0E43482}">
      <dgm:prSet/>
      <dgm:spPr/>
      <dgm:t>
        <a:bodyPr/>
        <a:lstStyle/>
        <a:p>
          <a:endParaRPr lang="ru-RU">
            <a:latin typeface="Times New Roman" pitchFamily="18" charset="0"/>
            <a:cs typeface="Times New Roman" pitchFamily="18" charset="0"/>
          </a:endParaRPr>
        </a:p>
      </dgm:t>
    </dgm:pt>
    <dgm:pt modelId="{FB056BC9-5028-48B3-B187-9516E7C546EC}">
      <dgm:prSet phldrT="[Текст]" custT="1"/>
      <dgm:spPr/>
      <dgm:t>
        <a:bodyPr/>
        <a:lstStyle/>
        <a:p>
          <a:pPr algn="ctr"/>
          <a:r>
            <a:rPr lang="kk-KZ" sz="3200" dirty="0">
              <a:latin typeface="Times New Roman" pitchFamily="18" charset="0"/>
              <a:cs typeface="Times New Roman" pitchFamily="18" charset="0"/>
            </a:rPr>
            <a:t>Түрдің фитоценозға кіруінің алғашқы стадиясы</a:t>
          </a:r>
          <a:endParaRPr lang="ru-RU" sz="3200" dirty="0">
            <a:latin typeface="Times New Roman" pitchFamily="18" charset="0"/>
            <a:cs typeface="Times New Roman" pitchFamily="18" charset="0"/>
          </a:endParaRPr>
        </a:p>
      </dgm:t>
    </dgm:pt>
    <dgm:pt modelId="{29177698-226D-4AC3-8919-8EC37A721880}" type="parTrans" cxnId="{843ED2DB-C701-41AD-99B5-BE6449FB431F}">
      <dgm:prSet/>
      <dgm:spPr/>
      <dgm:t>
        <a:bodyPr/>
        <a:lstStyle/>
        <a:p>
          <a:endParaRPr lang="ru-RU">
            <a:latin typeface="Times New Roman" pitchFamily="18" charset="0"/>
            <a:cs typeface="Times New Roman" pitchFamily="18" charset="0"/>
          </a:endParaRPr>
        </a:p>
      </dgm:t>
    </dgm:pt>
    <dgm:pt modelId="{A013D528-F923-4515-BC5F-F825B58E3A35}" type="sibTrans" cxnId="{843ED2DB-C701-41AD-99B5-BE6449FB431F}">
      <dgm:prSet/>
      <dgm:spPr/>
      <dgm:t>
        <a:bodyPr/>
        <a:lstStyle/>
        <a:p>
          <a:endParaRPr lang="ru-RU">
            <a:latin typeface="Times New Roman" pitchFamily="18" charset="0"/>
            <a:cs typeface="Times New Roman" pitchFamily="18" charset="0"/>
          </a:endParaRPr>
        </a:p>
      </dgm:t>
    </dgm:pt>
    <dgm:pt modelId="{F0F9ABCC-AC12-4C75-B580-48415E87006F}">
      <dgm:prSet phldrT="[Текст]" custT="1"/>
      <dgm:spPr/>
      <dgm:t>
        <a:bodyPr/>
        <a:lstStyle/>
        <a:p>
          <a:r>
            <a:rPr lang="kk-KZ" sz="3200" dirty="0">
              <a:latin typeface="Times New Roman" pitchFamily="18" charset="0"/>
              <a:cs typeface="Times New Roman" pitchFamily="18" charset="0"/>
            </a:rPr>
            <a:t>2. қарапайым</a:t>
          </a:r>
          <a:endParaRPr lang="ru-RU" sz="3200" dirty="0">
            <a:latin typeface="Times New Roman" pitchFamily="18" charset="0"/>
            <a:cs typeface="Times New Roman" pitchFamily="18" charset="0"/>
          </a:endParaRPr>
        </a:p>
      </dgm:t>
    </dgm:pt>
    <dgm:pt modelId="{15FEAFA4-BC0C-4603-82F1-E169BB6293B0}" type="parTrans" cxnId="{FC94FB36-EA33-4DE2-8BF4-4F8ADA51E218}">
      <dgm:prSet/>
      <dgm:spPr/>
      <dgm:t>
        <a:bodyPr/>
        <a:lstStyle/>
        <a:p>
          <a:endParaRPr lang="ru-RU">
            <a:latin typeface="Times New Roman" pitchFamily="18" charset="0"/>
            <a:cs typeface="Times New Roman" pitchFamily="18" charset="0"/>
          </a:endParaRPr>
        </a:p>
      </dgm:t>
    </dgm:pt>
    <dgm:pt modelId="{2A9FB249-0D3B-426E-BDC3-54E40AC34269}" type="sibTrans" cxnId="{FC94FB36-EA33-4DE2-8BF4-4F8ADA51E218}">
      <dgm:prSet/>
      <dgm:spPr/>
      <dgm:t>
        <a:bodyPr/>
        <a:lstStyle/>
        <a:p>
          <a:endParaRPr lang="ru-RU">
            <a:latin typeface="Times New Roman" pitchFamily="18" charset="0"/>
            <a:cs typeface="Times New Roman" pitchFamily="18" charset="0"/>
          </a:endParaRPr>
        </a:p>
      </dgm:t>
    </dgm:pt>
    <dgm:pt modelId="{59BC1360-E930-4C31-830D-DFFE462E20D3}">
      <dgm:prSet phldrT="[Текст]" custT="1"/>
      <dgm:spPr/>
      <dgm:t>
        <a:bodyPr/>
        <a:lstStyle/>
        <a:p>
          <a:pPr algn="ctr"/>
          <a:r>
            <a:rPr lang="kk-KZ" sz="2400" dirty="0">
              <a:latin typeface="Times New Roman" pitchFamily="18" charset="0"/>
              <a:cs typeface="Times New Roman" pitchFamily="18" charset="0"/>
            </a:rPr>
            <a:t>Ең кең тараған ценопопуляциялар, фитоценозға орналасып, генеративтік немесе вегетативтік жолмен табысты көбейетін түрлерге тән;</a:t>
          </a:r>
          <a:endParaRPr lang="ru-RU" sz="2400" dirty="0">
            <a:latin typeface="Times New Roman" pitchFamily="18" charset="0"/>
            <a:cs typeface="Times New Roman" pitchFamily="18" charset="0"/>
          </a:endParaRPr>
        </a:p>
      </dgm:t>
    </dgm:pt>
    <dgm:pt modelId="{44B75C27-613C-4EF1-AE72-A3286BCC2747}" type="parTrans" cxnId="{CB0F6C69-0C1A-4C30-A847-E017D7D2967F}">
      <dgm:prSet/>
      <dgm:spPr/>
      <dgm:t>
        <a:bodyPr/>
        <a:lstStyle/>
        <a:p>
          <a:endParaRPr lang="ru-RU">
            <a:latin typeface="Times New Roman" pitchFamily="18" charset="0"/>
            <a:cs typeface="Times New Roman" pitchFamily="18" charset="0"/>
          </a:endParaRPr>
        </a:p>
      </dgm:t>
    </dgm:pt>
    <dgm:pt modelId="{C280871C-EB8C-4B0A-B5B3-126B9E005B7B}" type="sibTrans" cxnId="{CB0F6C69-0C1A-4C30-A847-E017D7D2967F}">
      <dgm:prSet/>
      <dgm:spPr/>
      <dgm:t>
        <a:bodyPr/>
        <a:lstStyle/>
        <a:p>
          <a:endParaRPr lang="ru-RU">
            <a:latin typeface="Times New Roman" pitchFamily="18" charset="0"/>
            <a:cs typeface="Times New Roman" pitchFamily="18" charset="0"/>
          </a:endParaRPr>
        </a:p>
      </dgm:t>
    </dgm:pt>
    <dgm:pt modelId="{9B394958-B8DC-49EF-A958-E8C7596BAFAF}">
      <dgm:prSet phldrT="[Текст]" custT="1"/>
      <dgm:spPr/>
      <dgm:t>
        <a:bodyPr/>
        <a:lstStyle/>
        <a:p>
          <a:r>
            <a:rPr lang="kk-KZ" sz="3200" dirty="0">
              <a:latin typeface="Times New Roman" pitchFamily="18" charset="0"/>
              <a:cs typeface="Times New Roman" pitchFamily="18" charset="0"/>
            </a:rPr>
            <a:t>3. регрессивті</a:t>
          </a:r>
          <a:endParaRPr lang="ru-RU" sz="3200" dirty="0">
            <a:latin typeface="Times New Roman" pitchFamily="18" charset="0"/>
            <a:cs typeface="Times New Roman" pitchFamily="18" charset="0"/>
          </a:endParaRPr>
        </a:p>
      </dgm:t>
    </dgm:pt>
    <dgm:pt modelId="{DBC3D032-7DF8-46B9-A997-CA7974DD8AE4}" type="parTrans" cxnId="{9EE15F30-A590-469F-BB34-ED568C806FD8}">
      <dgm:prSet/>
      <dgm:spPr/>
      <dgm:t>
        <a:bodyPr/>
        <a:lstStyle/>
        <a:p>
          <a:endParaRPr lang="ru-RU">
            <a:latin typeface="Times New Roman" pitchFamily="18" charset="0"/>
            <a:cs typeface="Times New Roman" pitchFamily="18" charset="0"/>
          </a:endParaRPr>
        </a:p>
      </dgm:t>
    </dgm:pt>
    <dgm:pt modelId="{CE54BD88-9858-4C74-B29D-4996DE30AF8B}" type="sibTrans" cxnId="{9EE15F30-A590-469F-BB34-ED568C806FD8}">
      <dgm:prSet/>
      <dgm:spPr/>
      <dgm:t>
        <a:bodyPr/>
        <a:lstStyle/>
        <a:p>
          <a:endParaRPr lang="ru-RU">
            <a:latin typeface="Times New Roman" pitchFamily="18" charset="0"/>
            <a:cs typeface="Times New Roman" pitchFamily="18" charset="0"/>
          </a:endParaRPr>
        </a:p>
      </dgm:t>
    </dgm:pt>
    <dgm:pt modelId="{526FB2AE-593D-4B58-B11E-14C0047E3A54}">
      <dgm:prSet phldrT="[Текст]" custT="1"/>
      <dgm:spPr/>
      <dgm:t>
        <a:bodyPr/>
        <a:lstStyle/>
        <a:p>
          <a:pPr algn="ctr"/>
          <a:r>
            <a:rPr lang="kk-KZ" sz="2300" dirty="0">
              <a:latin typeface="Times New Roman" pitchFamily="18" charset="0"/>
              <a:cs typeface="Times New Roman" pitchFamily="18" charset="0"/>
            </a:rPr>
            <a:t>Ценопопуляцияларда тұқымнан немесе вегетативтік жолмен көбеюге маманданған мүшелерден жаңа дербес организмдердің пайда болуы тоқтаған.</a:t>
          </a:r>
          <a:endParaRPr lang="ru-RU" sz="2300" dirty="0">
            <a:latin typeface="Times New Roman" pitchFamily="18" charset="0"/>
            <a:cs typeface="Times New Roman" pitchFamily="18" charset="0"/>
          </a:endParaRPr>
        </a:p>
      </dgm:t>
    </dgm:pt>
    <dgm:pt modelId="{0AD45EF3-96EB-4CE7-A27C-92A70038868B}" type="parTrans" cxnId="{090C1D8C-564D-4E1F-BBA9-393ADA8C4424}">
      <dgm:prSet/>
      <dgm:spPr/>
      <dgm:t>
        <a:bodyPr/>
        <a:lstStyle/>
        <a:p>
          <a:endParaRPr lang="ru-RU">
            <a:latin typeface="Times New Roman" pitchFamily="18" charset="0"/>
            <a:cs typeface="Times New Roman" pitchFamily="18" charset="0"/>
          </a:endParaRPr>
        </a:p>
      </dgm:t>
    </dgm:pt>
    <dgm:pt modelId="{A0808417-11A9-4CE5-A2FF-1BF1C0EF2F52}" type="sibTrans" cxnId="{090C1D8C-564D-4E1F-BBA9-393ADA8C4424}">
      <dgm:prSet/>
      <dgm:spPr/>
      <dgm:t>
        <a:bodyPr/>
        <a:lstStyle/>
        <a:p>
          <a:endParaRPr lang="ru-RU">
            <a:latin typeface="Times New Roman" pitchFamily="18" charset="0"/>
            <a:cs typeface="Times New Roman" pitchFamily="18" charset="0"/>
          </a:endParaRPr>
        </a:p>
      </dgm:t>
    </dgm:pt>
    <dgm:pt modelId="{EB0F6DDA-6A29-4D00-A14C-B874A28B8AEE}" type="pres">
      <dgm:prSet presAssocID="{2A4FFB01-D504-4929-B34B-EEFB1622E7F5}" presName="Name0" presStyleCnt="0">
        <dgm:presLayoutVars>
          <dgm:dir/>
          <dgm:animLvl val="lvl"/>
          <dgm:resizeHandles val="exact"/>
        </dgm:presLayoutVars>
      </dgm:prSet>
      <dgm:spPr/>
    </dgm:pt>
    <dgm:pt modelId="{4066B401-F38D-4081-8187-0E1D18BFF479}" type="pres">
      <dgm:prSet presAssocID="{2C4AE462-42EB-42C3-83A0-E0042698051C}" presName="composite" presStyleCnt="0"/>
      <dgm:spPr/>
    </dgm:pt>
    <dgm:pt modelId="{F9C73508-F841-42B5-9F44-D502FEA2B945}" type="pres">
      <dgm:prSet presAssocID="{2C4AE462-42EB-42C3-83A0-E0042698051C}" presName="parTx" presStyleLbl="alignNode1" presStyleIdx="0" presStyleCnt="3">
        <dgm:presLayoutVars>
          <dgm:chMax val="0"/>
          <dgm:chPref val="0"/>
          <dgm:bulletEnabled val="1"/>
        </dgm:presLayoutVars>
      </dgm:prSet>
      <dgm:spPr/>
    </dgm:pt>
    <dgm:pt modelId="{48BAD94A-E4EE-4E33-9F8E-9744B69F743C}" type="pres">
      <dgm:prSet presAssocID="{2C4AE462-42EB-42C3-83A0-E0042698051C}" presName="desTx" presStyleLbl="alignAccFollowNode1" presStyleIdx="0" presStyleCnt="3">
        <dgm:presLayoutVars>
          <dgm:bulletEnabled val="1"/>
        </dgm:presLayoutVars>
      </dgm:prSet>
      <dgm:spPr/>
    </dgm:pt>
    <dgm:pt modelId="{5C610A5B-C91D-49BA-8BD9-86C9F1DDA61A}" type="pres">
      <dgm:prSet presAssocID="{CE57048F-69C4-4075-90F2-18F62312F441}" presName="space" presStyleCnt="0"/>
      <dgm:spPr/>
    </dgm:pt>
    <dgm:pt modelId="{AA8BB8BF-3967-4AAE-BAD1-F6407FCAAD7C}" type="pres">
      <dgm:prSet presAssocID="{F0F9ABCC-AC12-4C75-B580-48415E87006F}" presName="composite" presStyleCnt="0"/>
      <dgm:spPr/>
    </dgm:pt>
    <dgm:pt modelId="{D80A1EDE-CFD6-4EAF-8FCF-126056E31777}" type="pres">
      <dgm:prSet presAssocID="{F0F9ABCC-AC12-4C75-B580-48415E87006F}" presName="parTx" presStyleLbl="alignNode1" presStyleIdx="1" presStyleCnt="3">
        <dgm:presLayoutVars>
          <dgm:chMax val="0"/>
          <dgm:chPref val="0"/>
          <dgm:bulletEnabled val="1"/>
        </dgm:presLayoutVars>
      </dgm:prSet>
      <dgm:spPr/>
    </dgm:pt>
    <dgm:pt modelId="{0A493FF1-577A-4F80-875E-30E29D9FF617}" type="pres">
      <dgm:prSet presAssocID="{F0F9ABCC-AC12-4C75-B580-48415E87006F}" presName="desTx" presStyleLbl="alignAccFollowNode1" presStyleIdx="1" presStyleCnt="3" custScaleX="97631">
        <dgm:presLayoutVars>
          <dgm:bulletEnabled val="1"/>
        </dgm:presLayoutVars>
      </dgm:prSet>
      <dgm:spPr/>
    </dgm:pt>
    <dgm:pt modelId="{F5C3D21B-8CBE-422A-A3F1-15F79D94EA0F}" type="pres">
      <dgm:prSet presAssocID="{2A9FB249-0D3B-426E-BDC3-54E40AC34269}" presName="space" presStyleCnt="0"/>
      <dgm:spPr/>
    </dgm:pt>
    <dgm:pt modelId="{3333645A-0AE0-4365-A040-64C2491A237A}" type="pres">
      <dgm:prSet presAssocID="{9B394958-B8DC-49EF-A958-E8C7596BAFAF}" presName="composite" presStyleCnt="0"/>
      <dgm:spPr/>
    </dgm:pt>
    <dgm:pt modelId="{7F2CEE05-37C2-4D96-BD46-70F69707EA9D}" type="pres">
      <dgm:prSet presAssocID="{9B394958-B8DC-49EF-A958-E8C7596BAFAF}" presName="parTx" presStyleLbl="alignNode1" presStyleIdx="2" presStyleCnt="3">
        <dgm:presLayoutVars>
          <dgm:chMax val="0"/>
          <dgm:chPref val="0"/>
          <dgm:bulletEnabled val="1"/>
        </dgm:presLayoutVars>
      </dgm:prSet>
      <dgm:spPr/>
    </dgm:pt>
    <dgm:pt modelId="{50BA8111-C54F-4150-AC35-E716606E9361}" type="pres">
      <dgm:prSet presAssocID="{9B394958-B8DC-49EF-A958-E8C7596BAFAF}" presName="desTx" presStyleLbl="alignAccFollowNode1" presStyleIdx="2" presStyleCnt="3">
        <dgm:presLayoutVars>
          <dgm:bulletEnabled val="1"/>
        </dgm:presLayoutVars>
      </dgm:prSet>
      <dgm:spPr/>
    </dgm:pt>
  </dgm:ptLst>
  <dgm:cxnLst>
    <dgm:cxn modelId="{2F8C5607-0541-4095-A6B1-BDECFAE6720D}" type="presOf" srcId="{9B394958-B8DC-49EF-A958-E8C7596BAFAF}" destId="{7F2CEE05-37C2-4D96-BD46-70F69707EA9D}" srcOrd="0" destOrd="0" presId="urn:microsoft.com/office/officeart/2005/8/layout/hList1"/>
    <dgm:cxn modelId="{E965BC1F-7C88-431A-9EEA-1EC84FF0E4DE}" type="presOf" srcId="{F0F9ABCC-AC12-4C75-B580-48415E87006F}" destId="{D80A1EDE-CFD6-4EAF-8FCF-126056E31777}" srcOrd="0" destOrd="0" presId="urn:microsoft.com/office/officeart/2005/8/layout/hList1"/>
    <dgm:cxn modelId="{309ED322-3712-49F8-AB73-C8040805ABD5}" type="presOf" srcId="{FB056BC9-5028-48B3-B187-9516E7C546EC}" destId="{48BAD94A-E4EE-4E33-9F8E-9744B69F743C}" srcOrd="0" destOrd="0" presId="urn:microsoft.com/office/officeart/2005/8/layout/hList1"/>
    <dgm:cxn modelId="{C655AB2E-EA36-41BC-B8D4-1244B0E43482}" srcId="{2A4FFB01-D504-4929-B34B-EEFB1622E7F5}" destId="{2C4AE462-42EB-42C3-83A0-E0042698051C}" srcOrd="0" destOrd="0" parTransId="{8214728A-DE8F-4E2C-89B8-EF53B3DDB3B8}" sibTransId="{CE57048F-69C4-4075-90F2-18F62312F441}"/>
    <dgm:cxn modelId="{9EE15F30-A590-469F-BB34-ED568C806FD8}" srcId="{2A4FFB01-D504-4929-B34B-EEFB1622E7F5}" destId="{9B394958-B8DC-49EF-A958-E8C7596BAFAF}" srcOrd="2" destOrd="0" parTransId="{DBC3D032-7DF8-46B9-A997-CA7974DD8AE4}" sibTransId="{CE54BD88-9858-4C74-B29D-4996DE30AF8B}"/>
    <dgm:cxn modelId="{FC94FB36-EA33-4DE2-8BF4-4F8ADA51E218}" srcId="{2A4FFB01-D504-4929-B34B-EEFB1622E7F5}" destId="{F0F9ABCC-AC12-4C75-B580-48415E87006F}" srcOrd="1" destOrd="0" parTransId="{15FEAFA4-BC0C-4603-82F1-E169BB6293B0}" sibTransId="{2A9FB249-0D3B-426E-BDC3-54E40AC34269}"/>
    <dgm:cxn modelId="{49095646-489F-4FCE-ACC1-4EB5A51E1DC5}" type="presOf" srcId="{2A4FFB01-D504-4929-B34B-EEFB1622E7F5}" destId="{EB0F6DDA-6A29-4D00-A14C-B874A28B8AEE}" srcOrd="0" destOrd="0" presId="urn:microsoft.com/office/officeart/2005/8/layout/hList1"/>
    <dgm:cxn modelId="{CB0F6C69-0C1A-4C30-A847-E017D7D2967F}" srcId="{F0F9ABCC-AC12-4C75-B580-48415E87006F}" destId="{59BC1360-E930-4C31-830D-DFFE462E20D3}" srcOrd="0" destOrd="0" parTransId="{44B75C27-613C-4EF1-AE72-A3286BCC2747}" sibTransId="{C280871C-EB8C-4B0A-B5B3-126B9E005B7B}"/>
    <dgm:cxn modelId="{0D997381-2436-44B0-8E12-54D5A21DE9FF}" type="presOf" srcId="{59BC1360-E930-4C31-830D-DFFE462E20D3}" destId="{0A493FF1-577A-4F80-875E-30E29D9FF617}" srcOrd="0" destOrd="0" presId="urn:microsoft.com/office/officeart/2005/8/layout/hList1"/>
    <dgm:cxn modelId="{090C1D8C-564D-4E1F-BBA9-393ADA8C4424}" srcId="{9B394958-B8DC-49EF-A958-E8C7596BAFAF}" destId="{526FB2AE-593D-4B58-B11E-14C0047E3A54}" srcOrd="0" destOrd="0" parTransId="{0AD45EF3-96EB-4CE7-A27C-92A70038868B}" sibTransId="{A0808417-11A9-4CE5-A2FF-1BF1C0EF2F52}"/>
    <dgm:cxn modelId="{27B6BFAE-9C2C-4E00-B576-1404242FE6C6}" type="presOf" srcId="{2C4AE462-42EB-42C3-83A0-E0042698051C}" destId="{F9C73508-F841-42B5-9F44-D502FEA2B945}" srcOrd="0" destOrd="0" presId="urn:microsoft.com/office/officeart/2005/8/layout/hList1"/>
    <dgm:cxn modelId="{843ED2DB-C701-41AD-99B5-BE6449FB431F}" srcId="{2C4AE462-42EB-42C3-83A0-E0042698051C}" destId="{FB056BC9-5028-48B3-B187-9516E7C546EC}" srcOrd="0" destOrd="0" parTransId="{29177698-226D-4AC3-8919-8EC37A721880}" sibTransId="{A013D528-F923-4515-BC5F-F825B58E3A35}"/>
    <dgm:cxn modelId="{D5A57DFC-699E-4A2E-A5AE-B64DD90AE466}" type="presOf" srcId="{526FB2AE-593D-4B58-B11E-14C0047E3A54}" destId="{50BA8111-C54F-4150-AC35-E716606E9361}" srcOrd="0" destOrd="0" presId="urn:microsoft.com/office/officeart/2005/8/layout/hList1"/>
    <dgm:cxn modelId="{3C0946F2-488A-40E0-AF37-2D9204152D5A}" type="presParOf" srcId="{EB0F6DDA-6A29-4D00-A14C-B874A28B8AEE}" destId="{4066B401-F38D-4081-8187-0E1D18BFF479}" srcOrd="0" destOrd="0" presId="urn:microsoft.com/office/officeart/2005/8/layout/hList1"/>
    <dgm:cxn modelId="{1DDFF716-FA74-4FEB-8B47-71500939D519}" type="presParOf" srcId="{4066B401-F38D-4081-8187-0E1D18BFF479}" destId="{F9C73508-F841-42B5-9F44-D502FEA2B945}" srcOrd="0" destOrd="0" presId="urn:microsoft.com/office/officeart/2005/8/layout/hList1"/>
    <dgm:cxn modelId="{3A960FC1-A698-4D5D-9ECF-31FC324A9118}" type="presParOf" srcId="{4066B401-F38D-4081-8187-0E1D18BFF479}" destId="{48BAD94A-E4EE-4E33-9F8E-9744B69F743C}" srcOrd="1" destOrd="0" presId="urn:microsoft.com/office/officeart/2005/8/layout/hList1"/>
    <dgm:cxn modelId="{AF5CF062-971F-40BD-9022-BAF456C875BB}" type="presParOf" srcId="{EB0F6DDA-6A29-4D00-A14C-B874A28B8AEE}" destId="{5C610A5B-C91D-49BA-8BD9-86C9F1DDA61A}" srcOrd="1" destOrd="0" presId="urn:microsoft.com/office/officeart/2005/8/layout/hList1"/>
    <dgm:cxn modelId="{28E08EC8-DE6C-4B83-9DEE-820B5E4788D5}" type="presParOf" srcId="{EB0F6DDA-6A29-4D00-A14C-B874A28B8AEE}" destId="{AA8BB8BF-3967-4AAE-BAD1-F6407FCAAD7C}" srcOrd="2" destOrd="0" presId="urn:microsoft.com/office/officeart/2005/8/layout/hList1"/>
    <dgm:cxn modelId="{F41C82FB-57FC-45EC-881B-56DA94C7F640}" type="presParOf" srcId="{AA8BB8BF-3967-4AAE-BAD1-F6407FCAAD7C}" destId="{D80A1EDE-CFD6-4EAF-8FCF-126056E31777}" srcOrd="0" destOrd="0" presId="urn:microsoft.com/office/officeart/2005/8/layout/hList1"/>
    <dgm:cxn modelId="{1C479FE3-18AE-41A5-9AEB-21AF0D2993B1}" type="presParOf" srcId="{AA8BB8BF-3967-4AAE-BAD1-F6407FCAAD7C}" destId="{0A493FF1-577A-4F80-875E-30E29D9FF617}" srcOrd="1" destOrd="0" presId="urn:microsoft.com/office/officeart/2005/8/layout/hList1"/>
    <dgm:cxn modelId="{6A0DFC8A-2E7E-4D79-B6C1-D667EE23B470}" type="presParOf" srcId="{EB0F6DDA-6A29-4D00-A14C-B874A28B8AEE}" destId="{F5C3D21B-8CBE-422A-A3F1-15F79D94EA0F}" srcOrd="3" destOrd="0" presId="urn:microsoft.com/office/officeart/2005/8/layout/hList1"/>
    <dgm:cxn modelId="{1312D002-10F3-4FE8-9E43-6E601F89079A}" type="presParOf" srcId="{EB0F6DDA-6A29-4D00-A14C-B874A28B8AEE}" destId="{3333645A-0AE0-4365-A040-64C2491A237A}" srcOrd="4" destOrd="0" presId="urn:microsoft.com/office/officeart/2005/8/layout/hList1"/>
    <dgm:cxn modelId="{FC3A4384-C3FB-4E0D-A551-0246595FA9C4}" type="presParOf" srcId="{3333645A-0AE0-4365-A040-64C2491A237A}" destId="{7F2CEE05-37C2-4D96-BD46-70F69707EA9D}" srcOrd="0" destOrd="0" presId="urn:microsoft.com/office/officeart/2005/8/layout/hList1"/>
    <dgm:cxn modelId="{1448D965-EE94-4393-9A88-4E95CE1459CB}" type="presParOf" srcId="{3333645A-0AE0-4365-A040-64C2491A237A}" destId="{50BA8111-C54F-4150-AC35-E716606E936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169BE-528B-4BBD-9A07-3D1DCF574CA4}">
      <dsp:nvSpPr>
        <dsp:cNvPr id="0" name=""/>
        <dsp:cNvSpPr/>
      </dsp:nvSpPr>
      <dsp:spPr>
        <a:xfrm>
          <a:off x="1047" y="52769"/>
          <a:ext cx="4087021" cy="24522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kk-KZ" sz="3200" kern="1200" dirty="0">
              <a:latin typeface="Times New Roman" pitchFamily="18" charset="0"/>
              <a:cs typeface="Times New Roman" pitchFamily="18" charset="0"/>
            </a:rPr>
            <a:t>1. Флоралық құрамы</a:t>
          </a:r>
          <a:endParaRPr lang="ru-RU" sz="3200" kern="1200" dirty="0">
            <a:latin typeface="Times New Roman" pitchFamily="18" charset="0"/>
            <a:cs typeface="Times New Roman" pitchFamily="18" charset="0"/>
          </a:endParaRPr>
        </a:p>
      </dsp:txBody>
      <dsp:txXfrm>
        <a:off x="1047" y="52769"/>
        <a:ext cx="4087021" cy="2452213"/>
      </dsp:txXfrm>
    </dsp:sp>
    <dsp:sp modelId="{78698CA4-9221-4F47-8433-30380FD5F3EC}">
      <dsp:nvSpPr>
        <dsp:cNvPr id="0" name=""/>
        <dsp:cNvSpPr/>
      </dsp:nvSpPr>
      <dsp:spPr>
        <a:xfrm>
          <a:off x="4496772" y="52769"/>
          <a:ext cx="4087021" cy="24522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kk-KZ" sz="3200" kern="1200" dirty="0">
              <a:latin typeface="Times New Roman" pitchFamily="18" charset="0"/>
              <a:cs typeface="Times New Roman" pitchFamily="18" charset="0"/>
            </a:rPr>
            <a:t>2. Экобиоморфтық құрамы</a:t>
          </a:r>
          <a:endParaRPr lang="ru-RU" sz="3200" kern="1200" dirty="0">
            <a:latin typeface="Times New Roman" pitchFamily="18" charset="0"/>
            <a:cs typeface="Times New Roman" pitchFamily="18" charset="0"/>
          </a:endParaRPr>
        </a:p>
      </dsp:txBody>
      <dsp:txXfrm>
        <a:off x="4496772" y="52769"/>
        <a:ext cx="4087021" cy="2452213"/>
      </dsp:txXfrm>
    </dsp:sp>
    <dsp:sp modelId="{1AC1F0C5-60C7-4D70-B87D-C026C6FD9E8E}">
      <dsp:nvSpPr>
        <dsp:cNvPr id="0" name=""/>
        <dsp:cNvSpPr/>
      </dsp:nvSpPr>
      <dsp:spPr>
        <a:xfrm>
          <a:off x="1047" y="2913684"/>
          <a:ext cx="4087021" cy="24522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kk-KZ" sz="3200" kern="1200" dirty="0">
              <a:latin typeface="Times New Roman" pitchFamily="18" charset="0"/>
              <a:cs typeface="Times New Roman" pitchFamily="18" charset="0"/>
            </a:rPr>
            <a:t>3. Түрлердің ценотикалық маңыздылығы жағынан айырмашылығы </a:t>
          </a:r>
          <a:endParaRPr lang="ru-RU" sz="3200" kern="1200" dirty="0">
            <a:latin typeface="Times New Roman" pitchFamily="18" charset="0"/>
            <a:cs typeface="Times New Roman" pitchFamily="18" charset="0"/>
          </a:endParaRPr>
        </a:p>
      </dsp:txBody>
      <dsp:txXfrm>
        <a:off x="1047" y="2913684"/>
        <a:ext cx="4087021" cy="2452213"/>
      </dsp:txXfrm>
    </dsp:sp>
    <dsp:sp modelId="{E3C0D077-0E28-4730-A5CF-38C0D1AECA45}">
      <dsp:nvSpPr>
        <dsp:cNvPr id="0" name=""/>
        <dsp:cNvSpPr/>
      </dsp:nvSpPr>
      <dsp:spPr>
        <a:xfrm>
          <a:off x="4496772" y="2913684"/>
          <a:ext cx="4087021" cy="24522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kk-KZ" sz="3200" kern="1200" dirty="0">
              <a:latin typeface="Times New Roman" pitchFamily="18" charset="0"/>
              <a:cs typeface="Times New Roman" pitchFamily="18" charset="0"/>
            </a:rPr>
            <a:t>4. Фитоценозды құратын түрлердің ценопопуляцияларының қасиеттері</a:t>
          </a:r>
          <a:endParaRPr lang="ru-RU" sz="3200" kern="1200" dirty="0"/>
        </a:p>
      </dsp:txBody>
      <dsp:txXfrm>
        <a:off x="4496772" y="2913684"/>
        <a:ext cx="4087021" cy="2452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5D8F3-7D87-4323-903D-11CD6414B538}">
      <dsp:nvSpPr>
        <dsp:cNvPr id="0" name=""/>
        <dsp:cNvSpPr/>
      </dsp:nvSpPr>
      <dsp:spPr>
        <a:xfrm>
          <a:off x="48" y="227624"/>
          <a:ext cx="4621545"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kk-KZ" sz="2800" b="1" kern="1200" dirty="0">
              <a:latin typeface="Times New Roman" pitchFamily="18" charset="0"/>
              <a:cs typeface="Times New Roman" pitchFamily="18" charset="0"/>
            </a:rPr>
            <a:t>Ассоциация</a:t>
          </a:r>
          <a:endParaRPr lang="ru-RU" sz="2800" kern="1200" dirty="0"/>
        </a:p>
      </dsp:txBody>
      <dsp:txXfrm>
        <a:off x="48" y="227624"/>
        <a:ext cx="4621545" cy="806400"/>
      </dsp:txXfrm>
    </dsp:sp>
    <dsp:sp modelId="{CC90860A-EACF-411E-B85E-E63E55CE91EA}">
      <dsp:nvSpPr>
        <dsp:cNvPr id="0" name=""/>
        <dsp:cNvSpPr/>
      </dsp:nvSpPr>
      <dsp:spPr>
        <a:xfrm>
          <a:off x="48" y="1034024"/>
          <a:ext cx="4621545" cy="4539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kk-KZ" sz="2800" b="1" kern="1200" dirty="0">
              <a:latin typeface="Times New Roman" pitchFamily="18" charset="0"/>
              <a:cs typeface="Times New Roman" pitchFamily="18" charset="0"/>
            </a:rPr>
            <a:t>белгілі орында табиғи пайда болған, белгілі құрамды, тіршілік жағдайы біркелі қауым. Фитоценозды зерттеуді оның флоралық құрамын анықтап, өсімдік түрлерінің тізімін жасаудан бастау керек. </a:t>
          </a:r>
          <a:endParaRPr lang="ru-RU" sz="2800" kern="1200" dirty="0"/>
        </a:p>
      </dsp:txBody>
      <dsp:txXfrm>
        <a:off x="48" y="1034024"/>
        <a:ext cx="4621545" cy="4539543"/>
      </dsp:txXfrm>
    </dsp:sp>
    <dsp:sp modelId="{EBAD728A-B92A-481A-A1C7-9623358FEA29}">
      <dsp:nvSpPr>
        <dsp:cNvPr id="0" name=""/>
        <dsp:cNvSpPr/>
      </dsp:nvSpPr>
      <dsp:spPr>
        <a:xfrm>
          <a:off x="5268610" y="227624"/>
          <a:ext cx="4621545"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kk-KZ" sz="2800" b="1" kern="1200" dirty="0">
              <a:latin typeface="Times New Roman" pitchFamily="18" charset="0"/>
              <a:cs typeface="Times New Roman" pitchFamily="18" charset="0"/>
            </a:rPr>
            <a:t>Флоралық құрам </a:t>
          </a:r>
          <a:endParaRPr lang="ru-RU" sz="2800" kern="1200" dirty="0"/>
        </a:p>
      </dsp:txBody>
      <dsp:txXfrm>
        <a:off x="5268610" y="227624"/>
        <a:ext cx="4621545" cy="806400"/>
      </dsp:txXfrm>
    </dsp:sp>
    <dsp:sp modelId="{74CD1C59-6891-4BC3-AF13-40A9DE15EF31}">
      <dsp:nvSpPr>
        <dsp:cNvPr id="0" name=""/>
        <dsp:cNvSpPr/>
      </dsp:nvSpPr>
      <dsp:spPr>
        <a:xfrm>
          <a:off x="5268610" y="1034024"/>
          <a:ext cx="4621545" cy="45395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kk-KZ" sz="2800" b="1" kern="1200" dirty="0">
              <a:latin typeface="Times New Roman" pitchFamily="18" charset="0"/>
              <a:cs typeface="Times New Roman" pitchFamily="18" charset="0"/>
            </a:rPr>
            <a:t>фитоценоздың маңызды белгісі.  Өсімдіктер қауымдарына терең талдау жасау үшін және әртүрлі қауымдарды бір-бірімен салыстыру үшін олардың флоралық құрамын, флоралық байлығын және флоралық толықтығын білу керек.</a:t>
          </a:r>
          <a:endParaRPr lang="ru-RU" sz="2800" kern="1200" dirty="0"/>
        </a:p>
      </dsp:txBody>
      <dsp:txXfrm>
        <a:off x="5268610" y="1034024"/>
        <a:ext cx="4621545" cy="4539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68FEC-A5F0-4A8D-8BC5-037545650852}">
      <dsp:nvSpPr>
        <dsp:cNvPr id="0" name=""/>
        <dsp:cNvSpPr/>
      </dsp:nvSpPr>
      <dsp:spPr>
        <a:xfrm>
          <a:off x="64573" y="58"/>
          <a:ext cx="5275294" cy="3165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kk-KZ" sz="3600" kern="1200" dirty="0">
              <a:latin typeface="Times New Roman" pitchFamily="18" charset="0"/>
              <a:cs typeface="Times New Roman" pitchFamily="18" charset="0"/>
            </a:rPr>
            <a:t>1. Жасырын (латентный) – бірінші тыныштық кезеңі.</a:t>
          </a:r>
          <a:endParaRPr lang="ru-RU" sz="3600" kern="1200" dirty="0">
            <a:latin typeface="Times New Roman" pitchFamily="18" charset="0"/>
            <a:cs typeface="Times New Roman" pitchFamily="18" charset="0"/>
          </a:endParaRPr>
        </a:p>
      </dsp:txBody>
      <dsp:txXfrm>
        <a:off x="64573" y="58"/>
        <a:ext cx="5275294" cy="3165176"/>
      </dsp:txXfrm>
    </dsp:sp>
    <dsp:sp modelId="{E9EEC291-D6DB-404F-B0B7-0DE48B30ADCD}">
      <dsp:nvSpPr>
        <dsp:cNvPr id="0" name=""/>
        <dsp:cNvSpPr/>
      </dsp:nvSpPr>
      <dsp:spPr>
        <a:xfrm>
          <a:off x="5867397" y="58"/>
          <a:ext cx="5275294" cy="3165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kk-KZ" sz="3600" kern="1200" dirty="0">
              <a:latin typeface="Times New Roman" pitchFamily="18" charset="0"/>
              <a:cs typeface="Times New Roman" pitchFamily="18" charset="0"/>
            </a:rPr>
            <a:t>2. Виргнильдік (қыздық кезеі) – тұқымның өсуінен бастап дербес оганизмнің генеративті жолмен көбеюіне дейін.</a:t>
          </a:r>
          <a:endParaRPr lang="ru-RU" sz="3600" kern="1200" dirty="0">
            <a:latin typeface="Times New Roman" pitchFamily="18" charset="0"/>
            <a:cs typeface="Times New Roman" pitchFamily="18" charset="0"/>
          </a:endParaRPr>
        </a:p>
      </dsp:txBody>
      <dsp:txXfrm>
        <a:off x="5867397" y="58"/>
        <a:ext cx="5275294" cy="3165176"/>
      </dsp:txXfrm>
    </dsp:sp>
    <dsp:sp modelId="{B1160738-4D8B-4856-9309-D3422FA31AF7}">
      <dsp:nvSpPr>
        <dsp:cNvPr id="0" name=""/>
        <dsp:cNvSpPr/>
      </dsp:nvSpPr>
      <dsp:spPr>
        <a:xfrm>
          <a:off x="64573" y="3692764"/>
          <a:ext cx="5275294" cy="3165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kk-KZ" sz="3600" kern="1200" dirty="0">
              <a:latin typeface="Times New Roman" pitchFamily="18" charset="0"/>
              <a:cs typeface="Times New Roman" pitchFamily="18" charset="0"/>
            </a:rPr>
            <a:t>3. Генеративтік кезең.</a:t>
          </a:r>
          <a:endParaRPr lang="ru-RU" sz="3600" kern="1200" dirty="0">
            <a:latin typeface="Times New Roman" pitchFamily="18" charset="0"/>
            <a:cs typeface="Times New Roman" pitchFamily="18" charset="0"/>
          </a:endParaRPr>
        </a:p>
      </dsp:txBody>
      <dsp:txXfrm>
        <a:off x="64573" y="3692764"/>
        <a:ext cx="5275294" cy="3165176"/>
      </dsp:txXfrm>
    </dsp:sp>
    <dsp:sp modelId="{64CA438D-1D7F-43DD-B431-94C84F4D1685}">
      <dsp:nvSpPr>
        <dsp:cNvPr id="0" name=""/>
        <dsp:cNvSpPr/>
      </dsp:nvSpPr>
      <dsp:spPr>
        <a:xfrm>
          <a:off x="5867397" y="3692764"/>
          <a:ext cx="5275294" cy="3165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kk-KZ" sz="3600" kern="1200" dirty="0">
              <a:latin typeface="Times New Roman" pitchFamily="18" charset="0"/>
              <a:cs typeface="Times New Roman" pitchFamily="18" charset="0"/>
            </a:rPr>
            <a:t>4. Сенильдік (кәрілік) кезең.</a:t>
          </a:r>
          <a:endParaRPr lang="ru-RU" sz="3600" kern="1200" dirty="0">
            <a:latin typeface="Times New Roman" pitchFamily="18" charset="0"/>
            <a:cs typeface="Times New Roman" pitchFamily="18" charset="0"/>
          </a:endParaRPr>
        </a:p>
      </dsp:txBody>
      <dsp:txXfrm>
        <a:off x="5867397" y="3692764"/>
        <a:ext cx="5275294" cy="3165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73508-F841-42B5-9F44-D502FEA2B945}">
      <dsp:nvSpPr>
        <dsp:cNvPr id="0" name=""/>
        <dsp:cNvSpPr/>
      </dsp:nvSpPr>
      <dsp:spPr>
        <a:xfrm>
          <a:off x="3357" y="368739"/>
          <a:ext cx="3273758" cy="13095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kk-KZ" sz="3200" kern="1200" dirty="0">
              <a:latin typeface="Times New Roman" pitchFamily="18" charset="0"/>
              <a:cs typeface="Times New Roman" pitchFamily="18" charset="0"/>
            </a:rPr>
            <a:t>1. инвазионды</a:t>
          </a:r>
          <a:endParaRPr lang="ru-RU" sz="3200" kern="1200" dirty="0">
            <a:latin typeface="Times New Roman" pitchFamily="18" charset="0"/>
            <a:cs typeface="Times New Roman" pitchFamily="18" charset="0"/>
          </a:endParaRPr>
        </a:p>
      </dsp:txBody>
      <dsp:txXfrm>
        <a:off x="3357" y="368739"/>
        <a:ext cx="3273758" cy="1309503"/>
      </dsp:txXfrm>
    </dsp:sp>
    <dsp:sp modelId="{48BAD94A-E4EE-4E33-9F8E-9744B69F743C}">
      <dsp:nvSpPr>
        <dsp:cNvPr id="0" name=""/>
        <dsp:cNvSpPr/>
      </dsp:nvSpPr>
      <dsp:spPr>
        <a:xfrm>
          <a:off x="3357" y="1678243"/>
          <a:ext cx="327375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kk-KZ" sz="3200" kern="1200" dirty="0">
              <a:latin typeface="Times New Roman" pitchFamily="18" charset="0"/>
              <a:cs typeface="Times New Roman" pitchFamily="18" charset="0"/>
            </a:rPr>
            <a:t>Түрдің фитоценозға кіруінің алғашқы стадиясы</a:t>
          </a:r>
          <a:endParaRPr lang="ru-RU" sz="3200" kern="1200" dirty="0">
            <a:latin typeface="Times New Roman" pitchFamily="18" charset="0"/>
            <a:cs typeface="Times New Roman" pitchFamily="18" charset="0"/>
          </a:endParaRPr>
        </a:p>
      </dsp:txBody>
      <dsp:txXfrm>
        <a:off x="3357" y="1678243"/>
        <a:ext cx="3273758" cy="2854800"/>
      </dsp:txXfrm>
    </dsp:sp>
    <dsp:sp modelId="{D80A1EDE-CFD6-4EAF-8FCF-126056E31777}">
      <dsp:nvSpPr>
        <dsp:cNvPr id="0" name=""/>
        <dsp:cNvSpPr/>
      </dsp:nvSpPr>
      <dsp:spPr>
        <a:xfrm>
          <a:off x="3735442" y="368739"/>
          <a:ext cx="3273758" cy="13095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kk-KZ" sz="3200" kern="1200" dirty="0">
              <a:latin typeface="Times New Roman" pitchFamily="18" charset="0"/>
              <a:cs typeface="Times New Roman" pitchFamily="18" charset="0"/>
            </a:rPr>
            <a:t>2. қарапайым</a:t>
          </a:r>
          <a:endParaRPr lang="ru-RU" sz="3200" kern="1200" dirty="0">
            <a:latin typeface="Times New Roman" pitchFamily="18" charset="0"/>
            <a:cs typeface="Times New Roman" pitchFamily="18" charset="0"/>
          </a:endParaRPr>
        </a:p>
      </dsp:txBody>
      <dsp:txXfrm>
        <a:off x="3735442" y="368739"/>
        <a:ext cx="3273758" cy="1309503"/>
      </dsp:txXfrm>
    </dsp:sp>
    <dsp:sp modelId="{0A493FF1-577A-4F80-875E-30E29D9FF617}">
      <dsp:nvSpPr>
        <dsp:cNvPr id="0" name=""/>
        <dsp:cNvSpPr/>
      </dsp:nvSpPr>
      <dsp:spPr>
        <a:xfrm>
          <a:off x="3774219" y="1678243"/>
          <a:ext cx="3196203"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Char char="•"/>
          </a:pPr>
          <a:r>
            <a:rPr lang="kk-KZ" sz="2400" kern="1200" dirty="0">
              <a:latin typeface="Times New Roman" pitchFamily="18" charset="0"/>
              <a:cs typeface="Times New Roman" pitchFamily="18" charset="0"/>
            </a:rPr>
            <a:t>Ең кең тараған ценопопуляциялар, фитоценозға орналасып, генеративтік немесе вегетативтік жолмен табысты көбейетін түрлерге тән;</a:t>
          </a:r>
          <a:endParaRPr lang="ru-RU" sz="2400" kern="1200" dirty="0">
            <a:latin typeface="Times New Roman" pitchFamily="18" charset="0"/>
            <a:cs typeface="Times New Roman" pitchFamily="18" charset="0"/>
          </a:endParaRPr>
        </a:p>
      </dsp:txBody>
      <dsp:txXfrm>
        <a:off x="3774219" y="1678243"/>
        <a:ext cx="3196203" cy="2854800"/>
      </dsp:txXfrm>
    </dsp:sp>
    <dsp:sp modelId="{7F2CEE05-37C2-4D96-BD46-70F69707EA9D}">
      <dsp:nvSpPr>
        <dsp:cNvPr id="0" name=""/>
        <dsp:cNvSpPr/>
      </dsp:nvSpPr>
      <dsp:spPr>
        <a:xfrm>
          <a:off x="7467526" y="368739"/>
          <a:ext cx="3273758" cy="13095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kk-KZ" sz="3200" kern="1200" dirty="0">
              <a:latin typeface="Times New Roman" pitchFamily="18" charset="0"/>
              <a:cs typeface="Times New Roman" pitchFamily="18" charset="0"/>
            </a:rPr>
            <a:t>3. регрессивті</a:t>
          </a:r>
          <a:endParaRPr lang="ru-RU" sz="3200" kern="1200" dirty="0">
            <a:latin typeface="Times New Roman" pitchFamily="18" charset="0"/>
            <a:cs typeface="Times New Roman" pitchFamily="18" charset="0"/>
          </a:endParaRPr>
        </a:p>
      </dsp:txBody>
      <dsp:txXfrm>
        <a:off x="7467526" y="368739"/>
        <a:ext cx="3273758" cy="1309503"/>
      </dsp:txXfrm>
    </dsp:sp>
    <dsp:sp modelId="{50BA8111-C54F-4150-AC35-E716606E9361}">
      <dsp:nvSpPr>
        <dsp:cNvPr id="0" name=""/>
        <dsp:cNvSpPr/>
      </dsp:nvSpPr>
      <dsp:spPr>
        <a:xfrm>
          <a:off x="7467526" y="1678243"/>
          <a:ext cx="3273758"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Char char="•"/>
          </a:pPr>
          <a:r>
            <a:rPr lang="kk-KZ" sz="2300" kern="1200" dirty="0">
              <a:latin typeface="Times New Roman" pitchFamily="18" charset="0"/>
              <a:cs typeface="Times New Roman" pitchFamily="18" charset="0"/>
            </a:rPr>
            <a:t>Ценопопуляцияларда тұқымнан немесе вегетативтік жолмен көбеюге маманданған мүшелерден жаңа дербес организмдердің пайда болуы тоқтаған.</a:t>
          </a:r>
          <a:endParaRPr lang="ru-RU" sz="2300" kern="1200" dirty="0">
            <a:latin typeface="Times New Roman" pitchFamily="18" charset="0"/>
            <a:cs typeface="Times New Roman" pitchFamily="18" charset="0"/>
          </a:endParaRPr>
        </a:p>
      </dsp:txBody>
      <dsp:txXfrm>
        <a:off x="7467526" y="1678243"/>
        <a:ext cx="3273758"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A9B32-8CA2-4D0A-A18A-EDEE730C4108}" type="datetimeFigureOut">
              <a:rPr lang="ru-KZ" smtClean="0"/>
              <a:t>02.11.2025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284C5-CE9B-4450-B34A-B1E979A9A0A4}" type="slidenum">
              <a:rPr lang="ru-KZ" smtClean="0"/>
              <a:t>‹#›</a:t>
            </a:fld>
            <a:endParaRPr lang="ru-KZ"/>
          </a:p>
        </p:txBody>
      </p:sp>
    </p:spTree>
    <p:extLst>
      <p:ext uri="{BB962C8B-B14F-4D97-AF65-F5344CB8AC3E}">
        <p14:creationId xmlns:p14="http://schemas.microsoft.com/office/powerpoint/2010/main" val="134741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0681F3-F1C5-4083-BF0E-EC5E4DD76053}" type="slidenum">
              <a:rPr lang="ru-RU" smtClean="0"/>
              <a:t>1</a:t>
            </a:fld>
            <a:endParaRPr lang="ru-RU"/>
          </a:p>
        </p:txBody>
      </p:sp>
    </p:spTree>
    <p:extLst>
      <p:ext uri="{BB962C8B-B14F-4D97-AF65-F5344CB8AC3E}">
        <p14:creationId xmlns:p14="http://schemas.microsoft.com/office/powerpoint/2010/main" val="48023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9F583F-5024-9821-8EC8-2223B86C52B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04F17A83-235B-A328-EBE3-B556DE1EFA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92215148-A252-C6B2-4737-2F52C50744B6}"/>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AAFF88CE-F996-9CEB-06D7-CFB81B87F6E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602ECD6-70ED-7FF0-8ECF-9AB5D2BF99C5}"/>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414084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789FFF-A2D5-9322-9485-869F79D39101}"/>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78CB0C2A-3232-62EB-640F-1E56723DCFF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AC0DBC0D-8CEC-984F-62DC-DE24E5B4AEB7}"/>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18FAB3C8-974F-B54D-4CA5-4DED89C85DB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32A7D3E4-368D-E5A0-C793-34B2E6B87B12}"/>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291403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99C03E-17B7-0C3D-8217-D5EFEC87D86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7972C1F4-9752-EEAB-5EC3-05C46003835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6B8A76C-1830-4AC0-D1F0-22EC79F6A302}"/>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BCCFB5BE-49BE-6655-39C4-0156D9D4479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23E54C7-8029-2617-CA2C-C7B34C286AAE}"/>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40594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5DB422-AC0E-1555-DC3C-69EFFB648ABA}"/>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EAF710B-C0AD-9E72-4D75-5EA3FFD89B7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AE500918-9A5E-1AFD-002E-71958F47F66D}"/>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F62C18A9-D45A-77AB-4756-ED8ABADA0B9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BFCA0C73-2893-7B61-7685-5DE59243DCBF}"/>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269306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DD2028-DCCD-0C8D-6833-19D25829C8B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43C55AD1-CAA7-0F8E-4046-85F1108F7A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8DFD082-92B5-7D21-E3ED-84BD76197AA2}"/>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F2C1004F-F8FE-948D-4FBF-29A23F6818F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09E485F-040A-3FF8-E4BB-B5E2211D2424}"/>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311656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CE29F0-72E3-DBF0-75E4-8A03B71B1472}"/>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4DC8309D-813F-62ED-423A-4B1492164AB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A143EA51-A043-3A79-014D-9067D412AED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A1D621CA-6766-81BD-9152-7315CE12ACA3}"/>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A6CC9E97-E893-A623-0483-3884E4960BDE}"/>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2EDFD1EB-EA19-A565-88D7-3DC2CA41A2C0}"/>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258747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D7BBB1-A665-AF26-810A-CB4E79E7E650}"/>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B7E35F2B-A9BA-F53E-4F9B-904077ECC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E60C285-045D-0D66-C146-5145AF7194E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A6E67292-FBF0-4546-4055-838BD1A9C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E58E358-BAEE-D1D4-B07D-9B18B1BC5AE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90F05A98-39B5-8B20-57B6-2298CCF1A938}"/>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8" name="Нижний колонтитул 7">
            <a:extLst>
              <a:ext uri="{FF2B5EF4-FFF2-40B4-BE49-F238E27FC236}">
                <a16:creationId xmlns:a16="http://schemas.microsoft.com/office/drawing/2014/main" id="{270817AF-7E7D-09E6-2597-B1B51B788966}"/>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FC17E803-5750-C67B-8851-1EA3F6C8E170}"/>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326995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3B54A8-932D-8024-240B-8B6A3036D749}"/>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E8C1C44D-E353-4655-AE23-C40579EEFFFF}"/>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4" name="Нижний колонтитул 3">
            <a:extLst>
              <a:ext uri="{FF2B5EF4-FFF2-40B4-BE49-F238E27FC236}">
                <a16:creationId xmlns:a16="http://schemas.microsoft.com/office/drawing/2014/main" id="{D03A47D4-7B95-B4BC-9530-CE87F0AFFACD}"/>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A0D4FD44-C9DA-C6A9-3160-F2471912B90B}"/>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87474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B6C9762-5EA9-3FE7-D1CE-EA8F1F72B5F1}"/>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3" name="Нижний колонтитул 2">
            <a:extLst>
              <a:ext uri="{FF2B5EF4-FFF2-40B4-BE49-F238E27FC236}">
                <a16:creationId xmlns:a16="http://schemas.microsoft.com/office/drawing/2014/main" id="{295E200D-A93B-CF9E-8D52-888EBB184DF7}"/>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0052650C-8C68-06A7-1E2A-1CBE86FA09D2}"/>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294856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99D5D9-650A-83B2-D3E4-9609E4FA305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EEA7ABC2-BA7F-722E-1617-7FCB90C3C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A6CB5F51-C422-8DE4-3523-713ABEE55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51DE463-DFC5-867D-9B51-81975F887E77}"/>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B63B7993-2C27-A9EB-9E6E-7E045A934F3A}"/>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55E8DB94-F941-FAC3-FBDA-870B69ACAB9F}"/>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140323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F4AD3F-663F-EF4D-6E8C-2C057227FC8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94761F0F-044A-B3E4-17BE-116478ADE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624D8A8A-3C98-B064-BA66-168AC7D5F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9FB29C3-E45F-38A7-6165-309EA0B718CF}"/>
              </a:ext>
            </a:extLst>
          </p:cNvPr>
          <p:cNvSpPr>
            <a:spLocks noGrp="1"/>
          </p:cNvSpPr>
          <p:nvPr>
            <p:ph type="dt" sz="half" idx="10"/>
          </p:nvPr>
        </p:nvSpPr>
        <p:spPr/>
        <p:txBody>
          <a:bodyPr/>
          <a:lstStyle/>
          <a:p>
            <a:fld id="{14CE9170-4D16-449C-A299-D1660EFB2949}"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C043EFB6-E019-FCD9-CF24-3FACBD3898FC}"/>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28DE399E-3525-E9B5-6E52-B935EE264889}"/>
              </a:ext>
            </a:extLst>
          </p:cNvPr>
          <p:cNvSpPr>
            <a:spLocks noGrp="1"/>
          </p:cNvSpPr>
          <p:nvPr>
            <p:ph type="sldNum" sz="quarter" idx="12"/>
          </p:nvPr>
        </p:nvSpPr>
        <p:spPr/>
        <p:txBody>
          <a:bodyPr/>
          <a:lstStyle/>
          <a:p>
            <a:fld id="{A8BD366E-B7B5-4334-8A89-9E09F8D303A7}" type="slidenum">
              <a:rPr lang="ru-KZ" smtClean="0"/>
              <a:t>‹#›</a:t>
            </a:fld>
            <a:endParaRPr lang="ru-KZ"/>
          </a:p>
        </p:txBody>
      </p:sp>
    </p:spTree>
    <p:extLst>
      <p:ext uri="{BB962C8B-B14F-4D97-AF65-F5344CB8AC3E}">
        <p14:creationId xmlns:p14="http://schemas.microsoft.com/office/powerpoint/2010/main" val="233117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7B8CA3-E029-E844-5606-C8F75D2CB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0DFA4405-8C37-C0F3-E368-EC8C8D753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27E8C9A9-A20F-5989-125A-10A70BBBEB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E9170-4D16-449C-A299-D1660EFB2949}"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262AD7DB-53FA-A596-C803-4551ACD582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03F33557-E32C-1888-1E53-A5BB7E2C54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D366E-B7B5-4334-8A89-9E09F8D303A7}" type="slidenum">
              <a:rPr lang="ru-KZ" smtClean="0"/>
              <a:t>‹#›</a:t>
            </a:fld>
            <a:endParaRPr lang="ru-KZ"/>
          </a:p>
        </p:txBody>
      </p:sp>
    </p:spTree>
    <p:extLst>
      <p:ext uri="{BB962C8B-B14F-4D97-AF65-F5344CB8AC3E}">
        <p14:creationId xmlns:p14="http://schemas.microsoft.com/office/powerpoint/2010/main" val="1218464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709" y="166938"/>
            <a:ext cx="11617291" cy="1378222"/>
          </a:xfrm>
        </p:spPr>
        <p:txBody>
          <a:bodyPr>
            <a:noAutofit/>
          </a:bodyPr>
          <a:lstStyle/>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ҚАЗАҚСТАН РЕСПУБЛИКАСЫНЫҢ БІЛІМ ЖӘНЕ ҒЫЛЫМ МИНИСТРЛІГІ</a:t>
            </a:r>
            <a:br>
              <a:rPr lang="kk-KZ" sz="1600" dirty="0">
                <a:solidFill>
                  <a:prstClr val="black">
                    <a:lumMod val="95000"/>
                    <a:lumOff val="5000"/>
                  </a:prstClr>
                </a:solidFill>
                <a:latin typeface="Times New Roman" pitchFamily="18" charset="0"/>
                <a:ea typeface="+mj-ea"/>
                <a:cs typeface="Times New Roman" pitchFamily="18" charset="0"/>
              </a:rPr>
            </a:br>
            <a:r>
              <a:rPr lang="kk-KZ" sz="1600" dirty="0">
                <a:solidFill>
                  <a:prstClr val="black">
                    <a:lumMod val="95000"/>
                    <a:lumOff val="5000"/>
                  </a:prstClr>
                </a:solidFill>
                <a:latin typeface="Times New Roman" pitchFamily="18" charset="0"/>
                <a:ea typeface="+mj-ea"/>
                <a:cs typeface="Times New Roman" pitchFamily="18" charset="0"/>
              </a:rPr>
              <a:t>ӘЛ-ФАРАБИ АТЫНДАҒЫ ҚАЗАҚ ҰЛТТЫҚ УНИВЕРСИТЕТІ                                                                                                           БИОЛОГИЯ ЖӘНЕ БИОТЕХНОЛОГИЯ ФАКУЛЬТЕТІ</a:t>
            </a:r>
          </a:p>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Ботаника және агроэкология кафедрасы</a:t>
            </a:r>
          </a:p>
          <a:p>
            <a:pPr marL="0" indent="0" algn="ctr">
              <a:buNone/>
            </a:pPr>
            <a:endParaRPr lang="ru-RU" sz="1400" dirty="0"/>
          </a:p>
        </p:txBody>
      </p:sp>
      <p:sp>
        <p:nvSpPr>
          <p:cNvPr id="4" name="Прямоугольник 3"/>
          <p:cNvSpPr/>
          <p:nvPr/>
        </p:nvSpPr>
        <p:spPr>
          <a:xfrm>
            <a:off x="1969171" y="2965917"/>
            <a:ext cx="9070139" cy="523220"/>
          </a:xfrm>
          <a:prstGeom prst="rect">
            <a:avLst/>
          </a:prstGeom>
        </p:spPr>
        <p:txBody>
          <a:bodyPr wrap="square">
            <a:spAutoFit/>
          </a:bodyPr>
          <a:lstStyle/>
          <a:p>
            <a:pPr algn="ctr">
              <a:defRPr/>
            </a:pPr>
            <a:r>
              <a:rPr lang="kk-KZ" sz="2800" b="1" dirty="0">
                <a:latin typeface="Times New Roman" pitchFamily="18" charset="0"/>
                <a:cs typeface="Times New Roman" pitchFamily="18" charset="0"/>
              </a:rPr>
              <a:t>ФИТОЦЕНОЗДАРДЫҢ ҚҰРАМЫ</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827" y="118547"/>
            <a:ext cx="1560688" cy="1746484"/>
          </a:xfrm>
          <a:prstGeom prst="rect">
            <a:avLst/>
          </a:prstGeom>
        </p:spPr>
      </p:pic>
      <p:pic>
        <p:nvPicPr>
          <p:cNvPr id="7" name="Рисунок 6">
            <a:extLst>
              <a:ext uri="{FF2B5EF4-FFF2-40B4-BE49-F238E27FC236}">
                <a16:creationId xmlns:a16="http://schemas.microsoft.com/office/drawing/2014/main" id="{E4CBA9E7-392A-A422-6E27-CCC2F09D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213" y="-85107"/>
            <a:ext cx="1894276" cy="1882312"/>
          </a:xfrm>
          <a:prstGeom prst="rect">
            <a:avLst/>
          </a:prstGeom>
        </p:spPr>
      </p:pic>
      <p:sp>
        <p:nvSpPr>
          <p:cNvPr id="10" name="TextBox 9">
            <a:extLst>
              <a:ext uri="{FF2B5EF4-FFF2-40B4-BE49-F238E27FC236}">
                <a16:creationId xmlns:a16="http://schemas.microsoft.com/office/drawing/2014/main" id="{5742053D-4F51-BAE2-102E-74AD13C8E3D4}"/>
              </a:ext>
            </a:extLst>
          </p:cNvPr>
          <p:cNvSpPr txBox="1"/>
          <p:nvPr/>
        </p:nvSpPr>
        <p:spPr>
          <a:xfrm>
            <a:off x="8457988" y="5617028"/>
            <a:ext cx="2956450" cy="646331"/>
          </a:xfrm>
          <a:prstGeom prst="rect">
            <a:avLst/>
          </a:prstGeom>
          <a:noFill/>
        </p:spPr>
        <p:txBody>
          <a:bodyPr wrap="none" rtlCol="0">
            <a:spAutoFit/>
          </a:bodyPr>
          <a:lstStyle/>
          <a:p>
            <a:r>
              <a:rPr lang="kk-KZ" dirty="0">
                <a:latin typeface="Times New Roman" panose="02020603050405020304" pitchFamily="18" charset="0"/>
                <a:cs typeface="Times New Roman" panose="02020603050405020304" pitchFamily="18" charset="0"/>
              </a:rPr>
              <a:t>Лектор: б.ғ.к., профессор </a:t>
            </a:r>
          </a:p>
          <a:p>
            <a:r>
              <a:rPr lang="kk-KZ" dirty="0">
                <a:latin typeface="Times New Roman" panose="02020603050405020304" pitchFamily="18" charset="0"/>
                <a:cs typeface="Times New Roman" panose="02020603050405020304" pitchFamily="18" charset="0"/>
              </a:rPr>
              <a:t>Аметов Абибулла Аметович</a:t>
            </a:r>
            <a:endParaRPr lang="ru-KZ"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2D0236F-ACAB-0665-DB82-5F1CB3C25745}"/>
              </a:ext>
            </a:extLst>
          </p:cNvPr>
          <p:cNvSpPr txBox="1"/>
          <p:nvPr/>
        </p:nvSpPr>
        <p:spPr>
          <a:xfrm>
            <a:off x="2581825" y="1845596"/>
            <a:ext cx="7354388" cy="523220"/>
          </a:xfrm>
          <a:prstGeom prst="rect">
            <a:avLst/>
          </a:prstGeom>
          <a:noFill/>
        </p:spPr>
        <p:txBody>
          <a:bodyPr wrap="square">
            <a:spAutoFit/>
          </a:bodyPr>
          <a:lstStyle/>
          <a:p>
            <a:pPr algn="ctr" eaLnBrk="0" hangingPunct="0"/>
            <a:r>
              <a:rPr lang="kk-KZ" sz="2800" b="1" dirty="0">
                <a:latin typeface="Times New Roman" pitchFamily="18" charset="0"/>
                <a:cs typeface="Times New Roman" pitchFamily="18" charset="0"/>
              </a:rPr>
              <a:t>Дәріс 3</a:t>
            </a:r>
          </a:p>
        </p:txBody>
      </p:sp>
    </p:spTree>
    <p:extLst>
      <p:ext uri="{BB962C8B-B14F-4D97-AF65-F5344CB8AC3E}">
        <p14:creationId xmlns:p14="http://schemas.microsoft.com/office/powerpoint/2010/main" val="231309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a:extLst>
              <a:ext uri="{FF2B5EF4-FFF2-40B4-BE49-F238E27FC236}">
                <a16:creationId xmlns:a16="http://schemas.microsoft.com/office/drawing/2014/main" id="{134823D7-95C9-E6C7-1E51-86C8FCCAF6F8}"/>
              </a:ext>
            </a:extLst>
          </p:cNvPr>
          <p:cNvSpPr>
            <a:spLocks noGrp="1"/>
          </p:cNvSpPr>
          <p:nvPr>
            <p:ph type="title"/>
          </p:nvPr>
        </p:nvSpPr>
        <p:spPr>
          <a:xfrm>
            <a:off x="677863" y="609600"/>
            <a:ext cx="10913004" cy="1320800"/>
          </a:xfrm>
        </p:spPr>
        <p:txBody>
          <a:bodyPr>
            <a:normAutofit/>
          </a:bodyPr>
          <a:lstStyle/>
          <a:p>
            <a:pPr algn="ctr"/>
            <a:r>
              <a:rPr lang="kk-KZ" altLang="ru-KZ" sz="3200" b="1" dirty="0">
                <a:latin typeface="Times New Roman" panose="02020603050405020304" pitchFamily="18" charset="0"/>
                <a:cs typeface="Times New Roman" panose="02020603050405020304" pitchFamily="18" charset="0"/>
              </a:rPr>
              <a:t>2. ФИТОЦЕНОЗДАРДЫҢ ЭКОБИОМОРФТЫҚ ҚҰРАМЫ</a:t>
            </a:r>
            <a:endParaRPr lang="ru-RU" altLang="ru-KZ" sz="3200" b="1" dirty="0">
              <a:latin typeface="Times New Roman" panose="02020603050405020304" pitchFamily="18" charset="0"/>
              <a:cs typeface="Times New Roman" panose="02020603050405020304" pitchFamily="18" charset="0"/>
            </a:endParaRPr>
          </a:p>
        </p:txBody>
      </p:sp>
      <p:sp>
        <p:nvSpPr>
          <p:cNvPr id="18435" name="Содержимое 2">
            <a:extLst>
              <a:ext uri="{FF2B5EF4-FFF2-40B4-BE49-F238E27FC236}">
                <a16:creationId xmlns:a16="http://schemas.microsoft.com/office/drawing/2014/main" id="{F2B5655A-933C-A0E2-1E74-494F31F22967}"/>
              </a:ext>
            </a:extLst>
          </p:cNvPr>
          <p:cNvSpPr>
            <a:spLocks noGrp="1"/>
          </p:cNvSpPr>
          <p:nvPr>
            <p:ph idx="1"/>
          </p:nvPr>
        </p:nvSpPr>
        <p:spPr>
          <a:xfrm>
            <a:off x="677863" y="2160588"/>
            <a:ext cx="4389437" cy="3881437"/>
          </a:xfrm>
        </p:spPr>
        <p:txBody>
          <a:bodyPr/>
          <a:lstStyle/>
          <a:p>
            <a:pPr marL="342900" lvl="1" indent="-342900" algn="just">
              <a:buFont typeface="Wingdings 3" panose="05040102010807070707" pitchFamily="18" charset="2"/>
              <a:buNone/>
            </a:pPr>
            <a:r>
              <a:rPr lang="kk-KZ" altLang="ru-KZ" sz="2400" dirty="0"/>
              <a:t>		</a:t>
            </a:r>
            <a:r>
              <a:rPr lang="kk-KZ" altLang="ru-KZ" sz="2400" b="1" dirty="0">
                <a:latin typeface="Times New Roman" panose="02020603050405020304" pitchFamily="18" charset="0"/>
                <a:cs typeface="Times New Roman" panose="02020603050405020304" pitchFamily="18" charset="0"/>
              </a:rPr>
              <a:t>Экобиоморфа – </a:t>
            </a:r>
            <a:r>
              <a:rPr lang="kk-KZ" altLang="ru-KZ" sz="2400" dirty="0">
                <a:latin typeface="Times New Roman" panose="02020603050405020304" pitchFamily="18" charset="0"/>
                <a:cs typeface="Times New Roman" panose="02020603050405020304" pitchFamily="18" charset="0"/>
              </a:rPr>
              <a:t>белгілі бір сыртқы және биоценотикалық ортаның жағдайында табиғи сұрыптау нәтижесі өсу формалары, биологиялық ритмдер және экофизиологиялық, соның ішінде ортаны жасаушылық ерекшеліктері ұқсас түрлердің жиынтығы. </a:t>
            </a:r>
            <a:endParaRPr lang="ru-RU" altLang="ru-KZ" sz="2400" dirty="0"/>
          </a:p>
        </p:txBody>
      </p:sp>
      <p:pic>
        <p:nvPicPr>
          <p:cNvPr id="18436" name="Picture 5" descr="Актюбинская область. Горы Мугоджары. Берёзовая роща.jpg">
            <a:extLst>
              <a:ext uri="{FF2B5EF4-FFF2-40B4-BE49-F238E27FC236}">
                <a16:creationId xmlns:a16="http://schemas.microsoft.com/office/drawing/2014/main" id="{656AE0B6-9978-C76D-A8A6-49C0BA5E2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338" y="2090738"/>
            <a:ext cx="528637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5">
            <a:extLst>
              <a:ext uri="{FF2B5EF4-FFF2-40B4-BE49-F238E27FC236}">
                <a16:creationId xmlns:a16="http://schemas.microsoft.com/office/drawing/2014/main" id="{157B2AF0-6B64-C3AF-F29D-23D3B3E5AA52}"/>
              </a:ext>
            </a:extLst>
          </p:cNvPr>
          <p:cNvSpPr>
            <a:spLocks noGrp="1"/>
          </p:cNvSpPr>
          <p:nvPr>
            <p:ph type="title"/>
          </p:nvPr>
        </p:nvSpPr>
        <p:spPr/>
        <p:txBody>
          <a:bodyPr/>
          <a:lstStyle/>
          <a:p>
            <a:pPr algn="ctr"/>
            <a:r>
              <a:rPr lang="kk-KZ" altLang="ru-KZ" sz="2800" b="1" dirty="0">
                <a:latin typeface="Times New Roman" panose="02020603050405020304" pitchFamily="18" charset="0"/>
                <a:cs typeface="Times New Roman" panose="02020603050405020304" pitchFamily="18" charset="0"/>
              </a:rPr>
              <a:t>3. ТҮРЛЕРДІҢ ЦЕНОТИКАЛЫҚ МАҢЫЗДЫЛЫҒЫ ЖАҒЫНАН АЙЫРМАШЫЛЫҒЫ</a:t>
            </a:r>
            <a:endParaRPr lang="ru-RU" altLang="ru-KZ" sz="2800" b="1" dirty="0">
              <a:latin typeface="Times New Roman" panose="02020603050405020304" pitchFamily="18" charset="0"/>
              <a:cs typeface="Times New Roman" panose="02020603050405020304" pitchFamily="18" charset="0"/>
            </a:endParaRPr>
          </a:p>
        </p:txBody>
      </p:sp>
      <p:sp>
        <p:nvSpPr>
          <p:cNvPr id="20483" name="Содержимое 6">
            <a:extLst>
              <a:ext uri="{FF2B5EF4-FFF2-40B4-BE49-F238E27FC236}">
                <a16:creationId xmlns:a16="http://schemas.microsoft.com/office/drawing/2014/main" id="{F1ABA3AC-9775-AA64-0DCC-504D2CC88696}"/>
              </a:ext>
            </a:extLst>
          </p:cNvPr>
          <p:cNvSpPr>
            <a:spLocks noGrp="1"/>
          </p:cNvSpPr>
          <p:nvPr>
            <p:ph idx="1"/>
          </p:nvPr>
        </p:nvSpPr>
        <p:spPr>
          <a:xfrm>
            <a:off x="677863" y="2132013"/>
            <a:ext cx="10913004" cy="3881437"/>
          </a:xfrm>
        </p:spPr>
        <p:txBody>
          <a:bodyPr/>
          <a:lstStyle/>
          <a:p>
            <a:pPr algn="just">
              <a:buFont typeface="Wingdings 3" panose="05040102010807070707" pitchFamily="18" charset="2"/>
              <a:buNone/>
            </a:pPr>
            <a:r>
              <a:rPr lang="kk-KZ" altLang="ru-KZ" dirty="0"/>
              <a:t>		</a:t>
            </a:r>
            <a:r>
              <a:rPr lang="kk-KZ" altLang="ru-KZ" sz="2800" dirty="0">
                <a:latin typeface="Times New Roman" panose="02020603050405020304" pitchFamily="18" charset="0"/>
                <a:cs typeface="Times New Roman" panose="02020603050405020304" pitchFamily="18" charset="0"/>
              </a:rPr>
              <a:t>Фитоценоздардың флоралық құрамынан басқа белгісінің бірі – оның құрамына кіретін түрлердің сандық ара қатынасы. Түрдің фитоценоздағы рөліне баға беру үшін оның мүшелерінің массасын білген жөн. </a:t>
            </a:r>
          </a:p>
          <a:p>
            <a:pPr algn="just">
              <a:buFont typeface="Wingdings 3" panose="05040102010807070707" pitchFamily="18" charset="2"/>
              <a:buNone/>
            </a:pPr>
            <a:r>
              <a:rPr lang="kk-KZ" altLang="ru-KZ" sz="2800" dirty="0">
                <a:latin typeface="Times New Roman" panose="02020603050405020304" pitchFamily="18" charset="0"/>
                <a:cs typeface="Times New Roman" panose="02020603050405020304" pitchFamily="18" charset="0"/>
              </a:rPr>
              <a:t>	</a:t>
            </a:r>
            <a:endParaRPr lang="ru-RU" altLang="ru-K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refwin.ru/files/23/images_43/image062.jpg">
            <a:extLst>
              <a:ext uri="{FF2B5EF4-FFF2-40B4-BE49-F238E27FC236}">
                <a16:creationId xmlns:a16="http://schemas.microsoft.com/office/drawing/2014/main" id="{3A2C4D89-286B-50C5-99F7-527FC1F75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5" y="2225675"/>
            <a:ext cx="766127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Прямоугольник 4">
            <a:extLst>
              <a:ext uri="{FF2B5EF4-FFF2-40B4-BE49-F238E27FC236}">
                <a16:creationId xmlns:a16="http://schemas.microsoft.com/office/drawing/2014/main" id="{F7B1EA00-5B76-13C7-5E73-3F9014AF6B16}"/>
              </a:ext>
            </a:extLst>
          </p:cNvPr>
          <p:cNvSpPr>
            <a:spLocks noChangeArrowheads="1"/>
          </p:cNvSpPr>
          <p:nvPr/>
        </p:nvSpPr>
        <p:spPr bwMode="auto">
          <a:xfrm>
            <a:off x="1184275" y="688975"/>
            <a:ext cx="855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a:r>
              <a:rPr lang="kk-KZ" altLang="ru-KZ" sz="2400">
                <a:latin typeface="Times New Roman" panose="02020603050405020304" pitchFamily="18" charset="0"/>
                <a:cs typeface="Times New Roman" panose="02020603050405020304" pitchFamily="18" charset="0"/>
              </a:rPr>
              <a:t>Ағашты алып қарайтын болсақ, оның жер үстіндегі мүшелерінің массасы жер астындағы мүшелерінің массасынан көп артық болады. </a:t>
            </a:r>
            <a:endParaRPr lang="ru-RU" altLang="ru-KZ"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kaz2.docdat.com/pars_docs/refs/147/146263/146263_html_m46354080.jpg">
            <a:extLst>
              <a:ext uri="{FF2B5EF4-FFF2-40B4-BE49-F238E27FC236}">
                <a16:creationId xmlns:a16="http://schemas.microsoft.com/office/drawing/2014/main" id="{A853DA72-E119-433A-9DE2-584F7635E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538" y="1082675"/>
            <a:ext cx="4541837"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Прямоугольник 4">
            <a:extLst>
              <a:ext uri="{FF2B5EF4-FFF2-40B4-BE49-F238E27FC236}">
                <a16:creationId xmlns:a16="http://schemas.microsoft.com/office/drawing/2014/main" id="{44D0B357-21EF-B320-F675-33C1F0E3D7F1}"/>
              </a:ext>
            </a:extLst>
          </p:cNvPr>
          <p:cNvSpPr>
            <a:spLocks noChangeArrowheads="1"/>
          </p:cNvSpPr>
          <p:nvPr/>
        </p:nvSpPr>
        <p:spPr bwMode="auto">
          <a:xfrm>
            <a:off x="334963" y="88900"/>
            <a:ext cx="115268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just"/>
            <a:r>
              <a:rPr lang="kk-KZ" altLang="ru-KZ" sz="2800" dirty="0">
                <a:latin typeface="Times New Roman" panose="02020603050405020304" pitchFamily="18" charset="0"/>
                <a:cs typeface="Times New Roman" panose="02020603050405020304" pitchFamily="18" charset="0"/>
              </a:rPr>
              <a:t>	Шөптесін өсімдіктерде керісінше өсімдіктердің жер астындағы мүшелерінің массасы жер үстіндегі мүшелері салмағынан көп жағдайда бірнеше есе артық болады.</a:t>
            </a:r>
            <a:endParaRPr lang="ru-RU" altLang="ru-KZ" sz="2800" dirty="0"/>
          </a:p>
        </p:txBody>
      </p:sp>
      <p:pic>
        <p:nvPicPr>
          <p:cNvPr id="22532" name="Picture 4" descr="http://kaz2.docdat.com/pars_docs/refs/147/146263/146263_html_m1041d1aa.jpg">
            <a:extLst>
              <a:ext uri="{FF2B5EF4-FFF2-40B4-BE49-F238E27FC236}">
                <a16:creationId xmlns:a16="http://schemas.microsoft.com/office/drawing/2014/main" id="{7B1D5EE1-DAF0-4A2C-042B-06A1E2F01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1498600"/>
            <a:ext cx="4138612"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3">
            <a:extLst>
              <a:ext uri="{FF2B5EF4-FFF2-40B4-BE49-F238E27FC236}">
                <a16:creationId xmlns:a16="http://schemas.microsoft.com/office/drawing/2014/main" id="{8C32AEEF-FEB9-5510-F524-A297F58475F4}"/>
              </a:ext>
            </a:extLst>
          </p:cNvPr>
          <p:cNvSpPr>
            <a:spLocks noGrp="1"/>
          </p:cNvSpPr>
          <p:nvPr>
            <p:ph type="title"/>
          </p:nvPr>
        </p:nvSpPr>
        <p:spPr/>
        <p:txBody>
          <a:bodyPr/>
          <a:lstStyle/>
          <a:p>
            <a:pPr algn="ctr"/>
            <a:r>
              <a:rPr lang="kk-KZ" altLang="ru-KZ" sz="2800" b="1" dirty="0">
                <a:latin typeface="Times New Roman" panose="02020603050405020304" pitchFamily="18" charset="0"/>
                <a:cs typeface="Times New Roman" panose="02020603050405020304" pitchFamily="18" charset="0"/>
              </a:rPr>
              <a:t>4. ФИТОЦЕНОЗДАРДЫ ҚҰРАЙТЫН ЦЕНОПОПУЛЯЦИЯЛАРДЫҢ ҚАСИЕТТЕРІ</a:t>
            </a:r>
            <a:endParaRPr lang="ru-RU" altLang="ru-KZ" sz="2800" b="1" dirty="0">
              <a:latin typeface="Times New Roman" panose="02020603050405020304" pitchFamily="18" charset="0"/>
              <a:cs typeface="Times New Roman" panose="02020603050405020304" pitchFamily="18" charset="0"/>
            </a:endParaRPr>
          </a:p>
        </p:txBody>
      </p:sp>
      <p:sp>
        <p:nvSpPr>
          <p:cNvPr id="30723" name="Содержимое 4">
            <a:extLst>
              <a:ext uri="{FF2B5EF4-FFF2-40B4-BE49-F238E27FC236}">
                <a16:creationId xmlns:a16="http://schemas.microsoft.com/office/drawing/2014/main" id="{1A3772B4-E3B1-1E63-9474-F9821A482F75}"/>
              </a:ext>
            </a:extLst>
          </p:cNvPr>
          <p:cNvSpPr>
            <a:spLocks noGrp="1"/>
          </p:cNvSpPr>
          <p:nvPr>
            <p:ph idx="1"/>
          </p:nvPr>
        </p:nvSpPr>
        <p:spPr>
          <a:xfrm>
            <a:off x="322262" y="1535907"/>
            <a:ext cx="11260137" cy="1301750"/>
          </a:xfrm>
        </p:spPr>
        <p:txBody>
          <a:bodyPr>
            <a:normAutofit lnSpcReduction="10000"/>
          </a:bodyPr>
          <a:lstStyle/>
          <a:p>
            <a:pPr algn="just">
              <a:buFont typeface="Wingdings 3" panose="05040102010807070707" pitchFamily="18" charset="2"/>
              <a:buNone/>
            </a:pPr>
            <a:r>
              <a:rPr lang="en-US" altLang="ru-KZ" dirty="0"/>
              <a:t>	</a:t>
            </a:r>
            <a:r>
              <a:rPr lang="ru-RU" altLang="ru-KZ" dirty="0"/>
              <a:t>	</a:t>
            </a:r>
            <a:r>
              <a:rPr lang="kk-KZ" altLang="ru-KZ" sz="2800" dirty="0">
                <a:latin typeface="Times New Roman" panose="02020603050405020304" pitchFamily="18" charset="0"/>
                <a:cs typeface="Times New Roman" panose="02020603050405020304" pitchFamily="18" charset="0"/>
              </a:rPr>
              <a:t>Ценопопуляция – фитоценоздардың ішіндегі бір түрдің особьтарының жиынтығы. Ғылымға Т.А. Работнов енгізген. </a:t>
            </a:r>
          </a:p>
          <a:p>
            <a:pPr algn="just">
              <a:buFont typeface="Wingdings 3" panose="05040102010807070707" pitchFamily="18" charset="2"/>
              <a:buNone/>
            </a:pPr>
            <a:r>
              <a:rPr lang="kk-KZ" altLang="ru-KZ" sz="2800" dirty="0">
                <a:latin typeface="Times New Roman" panose="02020603050405020304" pitchFamily="18" charset="0"/>
                <a:cs typeface="Times New Roman" panose="02020603050405020304" pitchFamily="18" charset="0"/>
              </a:rPr>
              <a:t>	</a:t>
            </a:r>
            <a:endParaRPr lang="ru-RU" altLang="ru-KZ" dirty="0"/>
          </a:p>
        </p:txBody>
      </p:sp>
      <p:pic>
        <p:nvPicPr>
          <p:cNvPr id="30724" name="Picture 5" descr="http://eco-rasteniya.ru/images/2012-03-15/ontogeneticheskie-sostoyaniya-rastenij-i-tipy_1.jpg">
            <a:extLst>
              <a:ext uri="{FF2B5EF4-FFF2-40B4-BE49-F238E27FC236}">
                <a16:creationId xmlns:a16="http://schemas.microsoft.com/office/drawing/2014/main" id="{A73302EA-EE7B-E5AD-331E-0F7A9BA00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921" y="2530475"/>
            <a:ext cx="771048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a:extLst>
              <a:ext uri="{FF2B5EF4-FFF2-40B4-BE49-F238E27FC236}">
                <a16:creationId xmlns:a16="http://schemas.microsoft.com/office/drawing/2014/main" id="{281AE08E-456C-A711-0C73-81F28BDFDC1D}"/>
              </a:ext>
            </a:extLst>
          </p:cNvPr>
          <p:cNvSpPr>
            <a:spLocks noGrp="1"/>
          </p:cNvSpPr>
          <p:nvPr>
            <p:ph type="title"/>
          </p:nvPr>
        </p:nvSpPr>
        <p:spPr>
          <a:xfrm>
            <a:off x="838200" y="314325"/>
            <a:ext cx="10515600" cy="1325563"/>
          </a:xfrm>
        </p:spPr>
        <p:txBody>
          <a:bodyPr>
            <a:normAutofit/>
          </a:bodyPr>
          <a:lstStyle/>
          <a:p>
            <a:pPr algn="ctr"/>
            <a:r>
              <a:rPr lang="kk-KZ" altLang="ru-KZ" sz="3200" b="1" dirty="0">
                <a:latin typeface="Times New Roman" panose="02020603050405020304" pitchFamily="18" charset="0"/>
                <a:cs typeface="Times New Roman" panose="02020603050405020304" pitchFamily="18" charset="0"/>
              </a:rPr>
              <a:t>5. ӨСІМДІКТЕРДІҢ ЖЕКЕ ДАМУЫНЫҢ КЕЗЕҢДЕРІ МЕН ТІРШІЛІК КҮЙЛЕРІ</a:t>
            </a:r>
            <a:endParaRPr lang="ru-RU" altLang="ru-KZ" sz="3200" b="1" dirty="0">
              <a:latin typeface="Times New Roman" panose="02020603050405020304" pitchFamily="18" charset="0"/>
              <a:cs typeface="Times New Roman" panose="02020603050405020304" pitchFamily="18" charset="0"/>
            </a:endParaRPr>
          </a:p>
        </p:txBody>
      </p:sp>
      <p:sp>
        <p:nvSpPr>
          <p:cNvPr id="34819" name="Содержимое 2">
            <a:extLst>
              <a:ext uri="{FF2B5EF4-FFF2-40B4-BE49-F238E27FC236}">
                <a16:creationId xmlns:a16="http://schemas.microsoft.com/office/drawing/2014/main" id="{C4FD8393-2A72-B847-A875-9F6A2AC9ACB0}"/>
              </a:ext>
            </a:extLst>
          </p:cNvPr>
          <p:cNvSpPr>
            <a:spLocks noGrp="1"/>
          </p:cNvSpPr>
          <p:nvPr>
            <p:ph idx="1"/>
          </p:nvPr>
        </p:nvSpPr>
        <p:spPr>
          <a:xfrm>
            <a:off x="677862" y="2160588"/>
            <a:ext cx="10675937" cy="3881437"/>
          </a:xfrm>
        </p:spPr>
        <p:txBody>
          <a:bodyPr/>
          <a:lstStyle/>
          <a:p>
            <a:pPr algn="just">
              <a:buFont typeface="Wingdings 3" panose="05040102010807070707" pitchFamily="18" charset="2"/>
              <a:buNone/>
            </a:pPr>
            <a:r>
              <a:rPr lang="kk-KZ" altLang="ru-KZ" dirty="0">
                <a:latin typeface="Times New Roman" panose="02020603050405020304" pitchFamily="18" charset="0"/>
                <a:cs typeface="Times New Roman" panose="02020603050405020304" pitchFamily="18" charset="0"/>
              </a:rPr>
              <a:t>		Дербес организмдердің жасын дәл анықтауға болмайтын жағдайда, популяция әртүрлі жастық топтарға кіретін дербес организмдердің арақатынасымен сипатталады. Тұқымынан көбейетін көпжылдық өсімдіктерді жастық топтарға бөлудің негізінде олардың тіршілік циклдарын 4 кезеңге бөлу жатады.</a:t>
            </a:r>
            <a:endParaRPr lang="ru-RU" altLang="ru-KZ"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5A2F4318-7571-F661-6CF6-436125E00F0C}"/>
              </a:ext>
            </a:extLst>
          </p:cNvPr>
          <p:cNvGraphicFramePr>
            <a:graphicFrameLocks noGrp="1"/>
          </p:cNvGraphicFramePr>
          <p:nvPr>
            <p:ph idx="4294967295"/>
          </p:nvPr>
        </p:nvGraphicFramePr>
        <p:xfrm>
          <a:off x="539257" y="0"/>
          <a:ext cx="1120726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Содержимое 2">
            <a:extLst>
              <a:ext uri="{FF2B5EF4-FFF2-40B4-BE49-F238E27FC236}">
                <a16:creationId xmlns:a16="http://schemas.microsoft.com/office/drawing/2014/main" id="{FC8AEEF4-AA2B-C6C8-DDBC-BD73284572E3}"/>
              </a:ext>
            </a:extLst>
          </p:cNvPr>
          <p:cNvSpPr>
            <a:spLocks noGrp="1"/>
          </p:cNvSpPr>
          <p:nvPr>
            <p:ph idx="1"/>
          </p:nvPr>
        </p:nvSpPr>
        <p:spPr>
          <a:xfrm>
            <a:off x="0" y="50800"/>
            <a:ext cx="12192000" cy="6807200"/>
          </a:xfrm>
        </p:spPr>
        <p:txBody>
          <a:bodyPr/>
          <a:lstStyle/>
          <a:p>
            <a:pPr marL="514350" indent="-514350" algn="just">
              <a:buFont typeface="Trebuchet MS" panose="020B0603020202020204" pitchFamily="34" charset="0"/>
              <a:buAutoNum type="arabicPeriod"/>
            </a:pPr>
            <a:r>
              <a:rPr lang="en-US" altLang="ru-KZ" sz="2000" dirty="0" err="1">
                <a:latin typeface="Times New Roman" panose="02020603050405020304" pitchFamily="18" charset="0"/>
                <a:cs typeface="Times New Roman" panose="02020603050405020304" pitchFamily="18" charset="0"/>
              </a:rPr>
              <a:t>Sm</a:t>
            </a:r>
            <a:r>
              <a:rPr lang="en-US" altLang="ru-KZ" sz="2000" dirty="0">
                <a:latin typeface="Times New Roman" panose="02020603050405020304" pitchFamily="18" charset="0"/>
                <a:cs typeface="Times New Roman" panose="02020603050405020304" pitchFamily="18" charset="0"/>
              </a:rPr>
              <a:t> – </a:t>
            </a:r>
            <a:r>
              <a:rPr lang="kk-KZ" altLang="ru-KZ" sz="2000" dirty="0">
                <a:latin typeface="Times New Roman" panose="02020603050405020304" pitchFamily="18" charset="0"/>
                <a:cs typeface="Times New Roman" panose="02020603050405020304" pitchFamily="18" charset="0"/>
              </a:rPr>
              <a:t>алғашқы тыныштық күйіндегі дербес организмдер тобы;</a:t>
            </a:r>
          </a:p>
          <a:p>
            <a:pPr marL="514350" indent="-514350" algn="just">
              <a:buFont typeface="Trebuchet MS" panose="020B0603020202020204" pitchFamily="34" charset="0"/>
              <a:buAutoNum type="arabicPeriod"/>
            </a:pPr>
            <a:r>
              <a:rPr lang="en-US" altLang="ru-KZ" sz="2000" dirty="0">
                <a:latin typeface="Times New Roman" panose="02020603050405020304" pitchFamily="18" charset="0"/>
                <a:cs typeface="Times New Roman" panose="02020603050405020304" pitchFamily="18" charset="0"/>
              </a:rPr>
              <a:t>Pl – </a:t>
            </a:r>
            <a:r>
              <a:rPr lang="kk-KZ" altLang="ru-KZ" sz="2000" dirty="0">
                <a:latin typeface="Times New Roman" panose="02020603050405020304" pitchFamily="18" charset="0"/>
                <a:cs typeface="Times New Roman" panose="02020603050405020304" pitchFamily="18" charset="0"/>
              </a:rPr>
              <a:t>алғашқы жапырақтар ассимиляциясы және тұқымдағы заттар есебінен аралас қоректену; ұрықтық құрылыстың сақталуы; тұқымжарнақ; алғашқы тұқымжарнақтық өркен, тамыр;</a:t>
            </a:r>
          </a:p>
          <a:p>
            <a:pPr marL="514350" indent="-514350" algn="just">
              <a:buFont typeface="Trebuchet MS" panose="020B0603020202020204" pitchFamily="34" charset="0"/>
              <a:buAutoNum type="arabicPeriod"/>
            </a:pPr>
            <a:r>
              <a:rPr lang="en-US" altLang="ru-KZ" sz="2000" dirty="0">
                <a:latin typeface="Times New Roman" panose="02020603050405020304" pitchFamily="18" charset="0"/>
                <a:cs typeface="Times New Roman" panose="02020603050405020304" pitchFamily="18" charset="0"/>
              </a:rPr>
              <a:t>I – </a:t>
            </a:r>
            <a:r>
              <a:rPr lang="kk-KZ" altLang="ru-KZ" sz="2000" dirty="0">
                <a:latin typeface="Times New Roman" panose="02020603050405020304" pitchFamily="18" charset="0"/>
                <a:cs typeface="Times New Roman" panose="02020603050405020304" pitchFamily="18" charset="0"/>
              </a:rPr>
              <a:t>дене құрылысы қарапайым , ересек дербес организмдерге сәйкес белгілері және қасиеттері қалыптаспаған;</a:t>
            </a:r>
          </a:p>
          <a:p>
            <a:pPr marL="514350" indent="-514350" algn="just">
              <a:buFont typeface="Trebuchet MS" panose="020B0603020202020204" pitchFamily="34" charset="0"/>
              <a:buAutoNum type="arabicPeriod"/>
            </a:pPr>
            <a:r>
              <a:rPr lang="en-US" altLang="ru-KZ" sz="2000" dirty="0" err="1">
                <a:latin typeface="Times New Roman" panose="02020603050405020304" pitchFamily="18" charset="0"/>
                <a:cs typeface="Times New Roman" panose="02020603050405020304" pitchFamily="18" charset="0"/>
              </a:rPr>
              <a:t>Im</a:t>
            </a:r>
            <a:r>
              <a:rPr lang="en-US" altLang="ru-KZ" sz="2000" dirty="0">
                <a:latin typeface="Times New Roman" panose="02020603050405020304" pitchFamily="18" charset="0"/>
                <a:cs typeface="Times New Roman" panose="02020603050405020304" pitchFamily="18" charset="0"/>
              </a:rPr>
              <a:t> – </a:t>
            </a:r>
            <a:r>
              <a:rPr lang="kk-KZ" altLang="ru-KZ" sz="2000" dirty="0">
                <a:latin typeface="Times New Roman" panose="02020603050405020304" pitchFamily="18" charset="0"/>
                <a:cs typeface="Times New Roman" panose="02020603050405020304" pitchFamily="18" charset="0"/>
              </a:rPr>
              <a:t>ювенильдік кезең мен ересек кезең арасындағы өтпелі кезеңге сәйкес белгілер мен қасиеттердің болуы;</a:t>
            </a:r>
          </a:p>
          <a:p>
            <a:pPr marL="514350" indent="-514350" algn="just">
              <a:buFont typeface="Trebuchet MS" panose="020B0603020202020204" pitchFamily="34" charset="0"/>
              <a:buAutoNum type="arabicPeriod"/>
            </a:pPr>
            <a:r>
              <a:rPr lang="en-US" altLang="ru-KZ" sz="2000" dirty="0">
                <a:latin typeface="Times New Roman" panose="02020603050405020304" pitchFamily="18" charset="0"/>
                <a:cs typeface="Times New Roman" panose="02020603050405020304" pitchFamily="18" charset="0"/>
              </a:rPr>
              <a:t>W – </a:t>
            </a:r>
            <a:r>
              <a:rPr lang="kk-KZ" altLang="ru-KZ" sz="2000" dirty="0">
                <a:latin typeface="Times New Roman" panose="02020603050405020304" pitchFamily="18" charset="0"/>
                <a:cs typeface="Times New Roman" panose="02020603050405020304" pitchFamily="18" charset="0"/>
              </a:rPr>
              <a:t>ересек өсімдіктерге сәйкес жапырақтардың, өркендердің және тамырлардың басымдылығы;</a:t>
            </a:r>
          </a:p>
          <a:p>
            <a:pPr marL="514350" indent="-514350" algn="just">
              <a:buFont typeface="Trebuchet MS" panose="020B0603020202020204" pitchFamily="34" charset="0"/>
              <a:buAutoNum type="arabicPeriod"/>
            </a:pPr>
            <a:r>
              <a:rPr lang="en-US" altLang="ru-KZ" sz="2000" dirty="0">
                <a:latin typeface="Times New Roman" panose="02020603050405020304" pitchFamily="18" charset="0"/>
                <a:cs typeface="Times New Roman" panose="02020603050405020304" pitchFamily="18" charset="0"/>
              </a:rPr>
              <a:t>g 1 - </a:t>
            </a:r>
            <a:r>
              <a:rPr lang="kk-KZ" altLang="ru-KZ" sz="2000" dirty="0">
                <a:latin typeface="Times New Roman" panose="02020603050405020304" pitchFamily="18" charset="0"/>
                <a:cs typeface="Times New Roman" panose="02020603050405020304" pitchFamily="18" charset="0"/>
              </a:rPr>
              <a:t> ересек өсімдіктерге тиісті құрылыстардың ары қарай дамуы; генеративтік өркендердің пайда болуы; қурау әлі жоқ немесе тек алғашқы белгілері ғана бар;</a:t>
            </a:r>
          </a:p>
          <a:p>
            <a:pPr marL="514350" indent="-514350" algn="just">
              <a:buFont typeface="Trebuchet MS" panose="020B0603020202020204" pitchFamily="34" charset="0"/>
              <a:buAutoNum type="arabicPeriod"/>
            </a:pPr>
            <a:r>
              <a:rPr lang="en-US" altLang="ru-KZ" sz="2000" dirty="0">
                <a:latin typeface="Times New Roman" panose="02020603050405020304" pitchFamily="18" charset="0"/>
                <a:cs typeface="Times New Roman" panose="02020603050405020304" pitchFamily="18" charset="0"/>
              </a:rPr>
              <a:t>g2 – </a:t>
            </a:r>
            <a:r>
              <a:rPr lang="kk-KZ" altLang="ru-KZ" sz="2000" dirty="0">
                <a:latin typeface="Times New Roman" panose="02020603050405020304" pitchFamily="18" charset="0"/>
                <a:cs typeface="Times New Roman" panose="02020603050405020304" pitchFamily="18" charset="0"/>
              </a:rPr>
              <a:t>тіршілік формасының біржола пайда болуы; генеративтік өркендердің жоғарғы дәрежеде пайда болуы, жаңадан пайда болу мен қурау процестерінің тепе-теңдігі;</a:t>
            </a:r>
          </a:p>
          <a:p>
            <a:pPr marL="514350" indent="-514350" algn="just">
              <a:buFont typeface="Trebuchet MS" panose="020B0603020202020204" pitchFamily="34" charset="0"/>
              <a:buAutoNum type="arabicPeriod"/>
            </a:pPr>
            <a:r>
              <a:rPr lang="en-US" altLang="ru-KZ" sz="2000" dirty="0">
                <a:latin typeface="Times New Roman" panose="02020603050405020304" pitchFamily="18" charset="0"/>
                <a:cs typeface="Times New Roman" panose="02020603050405020304" pitchFamily="18" charset="0"/>
              </a:rPr>
              <a:t> g</a:t>
            </a:r>
            <a:r>
              <a:rPr lang="kk-KZ" altLang="ru-KZ" sz="2000" dirty="0">
                <a:latin typeface="Times New Roman" panose="02020603050405020304" pitchFamily="18" charset="0"/>
                <a:cs typeface="Times New Roman" panose="02020603050405020304" pitchFamily="18" charset="0"/>
              </a:rPr>
              <a:t>3 – тіршілік формаларының қарапайымдалуы; қурау процесінің жаңадан пайда болу процесінен басымдылығы;</a:t>
            </a:r>
          </a:p>
          <a:p>
            <a:pPr marL="514350" indent="-514350" algn="just">
              <a:buFont typeface="Trebuchet MS" panose="020B0603020202020204" pitchFamily="34" charset="0"/>
              <a:buAutoNum type="arabicPeriod"/>
            </a:pPr>
            <a:r>
              <a:rPr lang="en-US" altLang="ru-KZ" sz="2000" dirty="0">
                <a:latin typeface="Times New Roman" panose="02020603050405020304" pitchFamily="18" charset="0"/>
                <a:cs typeface="Times New Roman" panose="02020603050405020304" pitchFamily="18" charset="0"/>
              </a:rPr>
              <a:t>Ss – </a:t>
            </a:r>
            <a:r>
              <a:rPr lang="kk-KZ" altLang="ru-KZ" sz="2000" dirty="0">
                <a:latin typeface="Times New Roman" panose="02020603050405020304" pitchFamily="18" charset="0"/>
                <a:cs typeface="Times New Roman" panose="02020603050405020304" pitchFamily="18" charset="0"/>
              </a:rPr>
              <a:t>тіршілік формасының одан әрі қарапайымдалуы; </a:t>
            </a:r>
          </a:p>
          <a:p>
            <a:pPr marL="514350" indent="-514350" algn="just">
              <a:buFont typeface="Trebuchet MS" panose="020B0603020202020204" pitchFamily="34" charset="0"/>
              <a:buAutoNum type="arabicPeriod"/>
            </a:pPr>
            <a:r>
              <a:rPr lang="en-US" altLang="ru-KZ" sz="2000" dirty="0">
                <a:latin typeface="Times New Roman" panose="02020603050405020304" pitchFamily="18" charset="0"/>
                <a:cs typeface="Times New Roman" panose="02020603050405020304" pitchFamily="18" charset="0"/>
              </a:rPr>
              <a:t>S – </a:t>
            </a:r>
            <a:r>
              <a:rPr lang="kk-KZ" altLang="ru-KZ" sz="2000" dirty="0">
                <a:latin typeface="Times New Roman" panose="02020603050405020304" pitchFamily="18" charset="0"/>
                <a:cs typeface="Times New Roman" panose="02020603050405020304" pitchFamily="18" charset="0"/>
              </a:rPr>
              <a:t>тіршілік формасының шегіне жеткенше қарапайымдалуы; жаңару бүршіктерінің пайда болу қаблеттілігі жоғалады.</a:t>
            </a:r>
          </a:p>
          <a:p>
            <a:pPr marL="514350" indent="-514350" algn="just">
              <a:buFont typeface="Trebuchet MS" panose="020B0603020202020204" pitchFamily="34" charset="0"/>
              <a:buAutoNum type="arabicPeriod"/>
            </a:pPr>
            <a:r>
              <a:rPr lang="en-US" altLang="ru-KZ" sz="2000" dirty="0">
                <a:latin typeface="Times New Roman" panose="02020603050405020304" pitchFamily="18" charset="0"/>
                <a:cs typeface="Times New Roman" panose="02020603050405020304" pitchFamily="18" charset="0"/>
              </a:rPr>
              <a:t>Sc – </a:t>
            </a:r>
            <a:r>
              <a:rPr lang="kk-KZ" altLang="ru-KZ" sz="2000" dirty="0">
                <a:latin typeface="Times New Roman" panose="02020603050405020304" pitchFamily="18" charset="0"/>
                <a:cs typeface="Times New Roman" panose="02020603050405020304" pitchFamily="18" charset="0"/>
              </a:rPr>
              <a:t>тірі өркендер жоқ; өсімдіктің өлген бөлшектері басым, өте сирек бұйыққан бүршіктер кездеседі.</a:t>
            </a:r>
            <a:endParaRPr lang="ru-RU" altLang="ru-KZ"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a:extLst>
              <a:ext uri="{FF2B5EF4-FFF2-40B4-BE49-F238E27FC236}">
                <a16:creationId xmlns:a16="http://schemas.microsoft.com/office/drawing/2014/main" id="{2DF9DDCD-9F6E-7BDD-90AE-AA0CB04357D0}"/>
              </a:ext>
            </a:extLst>
          </p:cNvPr>
          <p:cNvSpPr>
            <a:spLocks noGrp="1"/>
          </p:cNvSpPr>
          <p:nvPr>
            <p:ph type="title"/>
          </p:nvPr>
        </p:nvSpPr>
        <p:spPr/>
        <p:txBody>
          <a:bodyPr>
            <a:normAutofit/>
          </a:bodyPr>
          <a:lstStyle/>
          <a:p>
            <a:pPr algn="ctr"/>
            <a:r>
              <a:rPr lang="kk-KZ" altLang="ru-KZ" sz="3200" b="1" dirty="0">
                <a:latin typeface="Times New Roman" panose="02020603050405020304" pitchFamily="18" charset="0"/>
                <a:cs typeface="Times New Roman" panose="02020603050405020304" pitchFamily="18" charset="0"/>
              </a:rPr>
              <a:t>6. ЦЕНОПОПУЛЯЦИЯ ҚҰРАМЫНЫҢ ӘРТҮРЛІЛІГІНІҢ МАҢЫЗЫ</a:t>
            </a:r>
            <a:endParaRPr lang="ru-RU" altLang="ru-KZ" sz="3200" b="1" dirty="0">
              <a:latin typeface="Times New Roman" panose="02020603050405020304" pitchFamily="18" charset="0"/>
              <a:cs typeface="Times New Roman" panose="02020603050405020304" pitchFamily="18" charset="0"/>
            </a:endParaRPr>
          </a:p>
        </p:txBody>
      </p:sp>
      <p:sp>
        <p:nvSpPr>
          <p:cNvPr id="3" name="Содержимое 2">
            <a:extLst>
              <a:ext uri="{FF2B5EF4-FFF2-40B4-BE49-F238E27FC236}">
                <a16:creationId xmlns:a16="http://schemas.microsoft.com/office/drawing/2014/main" id="{9AFB62ED-CA1A-07B2-30C3-C8BF5D46056E}"/>
              </a:ext>
            </a:extLst>
          </p:cNvPr>
          <p:cNvSpPr>
            <a:spLocks noGrp="1"/>
          </p:cNvSpPr>
          <p:nvPr>
            <p:ph idx="1"/>
          </p:nvPr>
        </p:nvSpPr>
        <p:spPr>
          <a:xfrm>
            <a:off x="677863" y="2160588"/>
            <a:ext cx="10529887" cy="3881437"/>
          </a:xfrm>
        </p:spPr>
        <p:txBody>
          <a:bodyPr/>
          <a:lstStyle/>
          <a:p>
            <a:pPr algn="just">
              <a:buFont typeface="Wingdings 3" panose="05040102010807070707" pitchFamily="18" charset="2"/>
              <a:buNone/>
              <a:defRPr/>
            </a:pPr>
            <a:r>
              <a:rPr lang="kk-KZ" sz="2400" dirty="0">
                <a:latin typeface="Times New Roman" pitchFamily="18" charset="0"/>
                <a:cs typeface="Times New Roman" pitchFamily="18" charset="0"/>
              </a:rPr>
              <a:t>	</a:t>
            </a:r>
            <a:r>
              <a:rPr lang="kk-KZ" sz="2400" dirty="0">
                <a:solidFill>
                  <a:srgbClr val="FF0000"/>
                </a:solidFill>
                <a:latin typeface="Times New Roman" pitchFamily="18" charset="0"/>
                <a:cs typeface="Times New Roman" pitchFamily="18" charset="0"/>
              </a:rPr>
              <a:t>Ценотикалық популяция - </a:t>
            </a:r>
            <a:r>
              <a:rPr lang="kk-KZ" sz="2400" dirty="0">
                <a:solidFill>
                  <a:schemeClr val="tx1"/>
                </a:solidFill>
                <a:latin typeface="Times New Roman" pitchFamily="18" charset="0"/>
                <a:cs typeface="Times New Roman" pitchFamily="18" charset="0"/>
              </a:rPr>
              <a:t>ол түрдің тиісті фитоценозда өмір сүру формасы, оның осы жағдайда мекендеуге бейімделу формасы.  Ол өсімдіктің тіршілік стратегиясын бейнелейді. Ценотикалық популяцияның санын және құрамын анықтайтын өсімдіктің бейімделу қасиеттерінің маңыздылары мыналар:</a:t>
            </a:r>
          </a:p>
          <a:p>
            <a:pPr marL="514350" indent="-514350" algn="just">
              <a:buFont typeface="+mj-lt"/>
              <a:buAutoNum type="arabicPeriod"/>
              <a:defRPr/>
            </a:pPr>
            <a:r>
              <a:rPr lang="kk-KZ" sz="2400" dirty="0">
                <a:solidFill>
                  <a:schemeClr val="tx1"/>
                </a:solidFill>
                <a:latin typeface="Times New Roman" pitchFamily="18" charset="0"/>
                <a:cs typeface="Times New Roman" pitchFamily="18" charset="0"/>
              </a:rPr>
              <a:t>Тұқымдардың бірден өнбей және топыраққа көмілген ұзақ уақыт өмірге төзімділігін сақтау;</a:t>
            </a:r>
          </a:p>
          <a:p>
            <a:pPr marL="514350" indent="-514350" algn="just">
              <a:buFont typeface="+mj-lt"/>
              <a:buAutoNum type="arabicPeriod"/>
              <a:defRPr/>
            </a:pPr>
            <a:r>
              <a:rPr lang="kk-KZ" sz="2400" dirty="0">
                <a:solidFill>
                  <a:schemeClr val="tx1"/>
                </a:solidFill>
                <a:latin typeface="Times New Roman" pitchFamily="18" charset="0"/>
                <a:cs typeface="Times New Roman" pitchFamily="18" charset="0"/>
              </a:rPr>
              <a:t>Жарықтың , минералды заттардың және судың жеткіліксіз жағдайында ұзақ ювенильді және имматурлы күйінде қалу қаблеттілігі;</a:t>
            </a:r>
          </a:p>
          <a:p>
            <a:pPr marL="514350" indent="-514350" algn="just">
              <a:buFont typeface="+mj-lt"/>
              <a:buAutoNum type="arabicPeriod"/>
              <a:defRPr/>
            </a:pPr>
            <a:r>
              <a:rPr lang="kk-KZ" sz="2400" dirty="0">
                <a:solidFill>
                  <a:schemeClr val="tx1"/>
                </a:solidFill>
                <a:latin typeface="Times New Roman" pitchFamily="18" charset="0"/>
                <a:cs typeface="Times New Roman" pitchFamily="18" charset="0"/>
              </a:rPr>
              <a:t>Ересек өсімдіктердің ұзақ уақыт өсіп жетілуге қолайсыз жағдайда шыдап, өлмей тек күйін өзгертіп сақталу қаблеттілігі;</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a:extLst>
              <a:ext uri="{FF2B5EF4-FFF2-40B4-BE49-F238E27FC236}">
                <a16:creationId xmlns:a16="http://schemas.microsoft.com/office/drawing/2014/main" id="{BE54EF48-FCD4-CCF1-1502-3C294CD1A0E9}"/>
              </a:ext>
            </a:extLst>
          </p:cNvPr>
          <p:cNvSpPr>
            <a:spLocks noGrp="1"/>
          </p:cNvSpPr>
          <p:nvPr>
            <p:ph type="title"/>
          </p:nvPr>
        </p:nvSpPr>
        <p:spPr>
          <a:xfrm>
            <a:off x="998009" y="391053"/>
            <a:ext cx="10364788" cy="1320800"/>
          </a:xfrm>
        </p:spPr>
        <p:txBody>
          <a:bodyPr>
            <a:normAutofit/>
          </a:bodyPr>
          <a:lstStyle/>
          <a:p>
            <a:pPr algn="ctr"/>
            <a:r>
              <a:rPr lang="kk-KZ" altLang="ru-KZ" sz="2800" b="1" dirty="0">
                <a:latin typeface="Times New Roman" panose="02020603050405020304" pitchFamily="18" charset="0"/>
                <a:cs typeface="Times New Roman" panose="02020603050405020304" pitchFamily="18" charset="0"/>
              </a:rPr>
              <a:t>7. ЦЕНОТИКАЛЫҚ ПОПУЛЯЦИЯЛАРДЫҢ ЖАҒДАЙЫ ЖӘНЕ ТИПТЕРІ</a:t>
            </a:r>
            <a:endParaRPr lang="ru-RU" altLang="ru-KZ" sz="2800" b="1" dirty="0">
              <a:latin typeface="Times New Roman" panose="02020603050405020304" pitchFamily="18" charset="0"/>
              <a:cs typeface="Times New Roman" panose="02020603050405020304" pitchFamily="18" charset="0"/>
            </a:endParaRPr>
          </a:p>
        </p:txBody>
      </p:sp>
      <p:sp>
        <p:nvSpPr>
          <p:cNvPr id="39939" name="Содержимое 2">
            <a:extLst>
              <a:ext uri="{FF2B5EF4-FFF2-40B4-BE49-F238E27FC236}">
                <a16:creationId xmlns:a16="http://schemas.microsoft.com/office/drawing/2014/main" id="{27AF76A9-75E5-F7BF-D7FB-C576BD8E72A9}"/>
              </a:ext>
            </a:extLst>
          </p:cNvPr>
          <p:cNvSpPr>
            <a:spLocks noGrp="1"/>
          </p:cNvSpPr>
          <p:nvPr>
            <p:ph idx="1"/>
          </p:nvPr>
        </p:nvSpPr>
        <p:spPr>
          <a:xfrm>
            <a:off x="627063" y="1925109"/>
            <a:ext cx="10582804" cy="3881438"/>
          </a:xfrm>
        </p:spPr>
        <p:txBody>
          <a:bodyPr/>
          <a:lstStyle/>
          <a:p>
            <a:pPr algn="just">
              <a:buFont typeface="Wingdings 3" panose="05040102010807070707" pitchFamily="18" charset="2"/>
              <a:buNone/>
            </a:pPr>
            <a:r>
              <a:rPr lang="en-US" altLang="ru-KZ" dirty="0">
                <a:latin typeface="Times New Roman" panose="02020603050405020304" pitchFamily="18" charset="0"/>
                <a:cs typeface="Times New Roman" panose="02020603050405020304" pitchFamily="18" charset="0"/>
              </a:rPr>
              <a:t>	</a:t>
            </a:r>
            <a:r>
              <a:rPr lang="kk-KZ" altLang="ru-KZ" dirty="0">
                <a:latin typeface="Times New Roman" panose="02020603050405020304" pitchFamily="18" charset="0"/>
                <a:cs typeface="Times New Roman" panose="02020603050405020304" pitchFamily="18" charset="0"/>
              </a:rPr>
              <a:t>Түрдің ценопопуляциясының ерекшеліктері тек қана оның экологиялық және биологиялық қасиеттерімен ғана емес сонымен қатар түр құрамына кіретін фитоценоздармен және ондағы түрдің алатын орнымен анықталады. Ценопопуляциялардың жеке типтерінің ішінде олардың жастық, маусымдық, әр жылдық және сукцессиялық күйлерін ажыратуға болады.  </a:t>
            </a:r>
            <a:endParaRPr lang="ru-RU" altLang="ru-KZ"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D72FD3-5517-BB26-5D29-6463F6389A48}"/>
              </a:ext>
            </a:extLst>
          </p:cNvPr>
          <p:cNvSpPr txBox="1"/>
          <p:nvPr/>
        </p:nvSpPr>
        <p:spPr>
          <a:xfrm>
            <a:off x="452847" y="381897"/>
            <a:ext cx="10241280" cy="3785652"/>
          </a:xfrm>
          <a:prstGeom prst="rect">
            <a:avLst/>
          </a:prstGeom>
          <a:noFill/>
        </p:spPr>
        <p:txBody>
          <a:bodyPr wrap="square">
            <a:spAutoFit/>
          </a:bodyPr>
          <a:lstStyle/>
          <a:p>
            <a:pPr algn="just">
              <a:defRPr/>
            </a:pPr>
            <a:r>
              <a:rPr lang="kk-KZ" sz="2400" b="1" dirty="0">
                <a:latin typeface="Times New Roman" pitchFamily="18" charset="0"/>
                <a:cs typeface="Times New Roman" pitchFamily="18" charset="0"/>
              </a:rPr>
              <a:t>ЖОСПАРЫ: </a:t>
            </a:r>
          </a:p>
          <a:p>
            <a:pPr algn="just">
              <a:defRPr/>
            </a:pPr>
            <a:endParaRPr lang="kk-KZ" sz="2400" b="1" dirty="0">
              <a:latin typeface="Times New Roman" pitchFamily="18" charset="0"/>
              <a:cs typeface="Times New Roman" pitchFamily="18" charset="0"/>
            </a:endParaRPr>
          </a:p>
          <a:p>
            <a:pPr marL="342900" indent="-342900" algn="just">
              <a:buFontTx/>
              <a:buAutoNum type="arabicPeriod"/>
              <a:defRPr/>
            </a:pPr>
            <a:r>
              <a:rPr lang="kk-KZ" sz="2400" b="1" dirty="0">
                <a:latin typeface="Times New Roman" pitchFamily="18" charset="0"/>
                <a:cs typeface="Times New Roman" pitchFamily="18" charset="0"/>
              </a:rPr>
              <a:t>Фитоценоздардың флоралық құрамы және оны зерттеу әдістері</a:t>
            </a:r>
          </a:p>
          <a:p>
            <a:pPr marL="342900" indent="-342900" algn="just">
              <a:buFontTx/>
              <a:buAutoNum type="arabicPeriod"/>
              <a:defRPr/>
            </a:pPr>
            <a:r>
              <a:rPr lang="kk-KZ" sz="2400" b="1" dirty="0">
                <a:latin typeface="Times New Roman" pitchFamily="18" charset="0"/>
                <a:cs typeface="Times New Roman" pitchFamily="18" charset="0"/>
              </a:rPr>
              <a:t>Фитоценоздың экобиомрфтық құрамы</a:t>
            </a:r>
          </a:p>
          <a:p>
            <a:pPr marL="342900" indent="-342900" algn="just">
              <a:buFontTx/>
              <a:buAutoNum type="arabicPeriod"/>
              <a:defRPr/>
            </a:pPr>
            <a:r>
              <a:rPr lang="kk-KZ" sz="2400" b="1" dirty="0">
                <a:latin typeface="Times New Roman" pitchFamily="18" charset="0"/>
                <a:cs typeface="Times New Roman" pitchFamily="18" charset="0"/>
              </a:rPr>
              <a:t>Түрлердің ценотикалық маңыздылығы жағынан айырмашылығы</a:t>
            </a:r>
          </a:p>
          <a:p>
            <a:pPr marL="342900" indent="-342900" algn="just">
              <a:buFontTx/>
              <a:buAutoNum type="arabicPeriod"/>
              <a:defRPr/>
            </a:pPr>
            <a:r>
              <a:rPr lang="kk-KZ" sz="2400" b="1" dirty="0">
                <a:latin typeface="Times New Roman" pitchFamily="18" charset="0"/>
                <a:cs typeface="Times New Roman" pitchFamily="18" charset="0"/>
              </a:rPr>
              <a:t>Фитоценоздарды құрайтын түрлердің ценопопуляцияларының қасиеттері</a:t>
            </a:r>
          </a:p>
          <a:p>
            <a:pPr marL="342900" indent="-342900" algn="just">
              <a:buFontTx/>
              <a:buAutoNum type="arabicPeriod"/>
              <a:defRPr/>
            </a:pPr>
            <a:r>
              <a:rPr lang="kk-KZ" sz="2400" b="1" dirty="0">
                <a:latin typeface="Times New Roman" pitchFamily="18" charset="0"/>
                <a:cs typeface="Times New Roman" pitchFamily="18" charset="0"/>
              </a:rPr>
              <a:t>Өсімдіктердің жеке дамуының кезеңдері мен тіршілік күйлері</a:t>
            </a:r>
          </a:p>
          <a:p>
            <a:pPr marL="342900" indent="-342900" algn="just">
              <a:buFontTx/>
              <a:buAutoNum type="arabicPeriod"/>
              <a:defRPr/>
            </a:pPr>
            <a:r>
              <a:rPr lang="kk-KZ" sz="2400" b="1" dirty="0">
                <a:latin typeface="Times New Roman" pitchFamily="18" charset="0"/>
                <a:cs typeface="Times New Roman" pitchFamily="18" charset="0"/>
              </a:rPr>
              <a:t>Ценопопуляция құрамының әртүрлілігінің маңызы</a:t>
            </a:r>
          </a:p>
          <a:p>
            <a:pPr marL="342900" indent="-342900" algn="just">
              <a:buFontTx/>
              <a:buAutoNum type="arabicPeriod"/>
              <a:defRPr/>
            </a:pPr>
            <a:r>
              <a:rPr lang="kk-KZ" sz="2400" b="1" dirty="0">
                <a:latin typeface="Times New Roman" pitchFamily="18" charset="0"/>
                <a:cs typeface="Times New Roman" pitchFamily="18" charset="0"/>
              </a:rPr>
              <a:t>Ценотикалық популяцияның жағдайы және типтері</a:t>
            </a:r>
            <a:endParaRPr lang="ru-KZ" sz="2400" dirty="0"/>
          </a:p>
        </p:txBody>
      </p:sp>
      <p:pic>
        <p:nvPicPr>
          <p:cNvPr id="2" name="Picture 3" descr="http://img-fotki.yandex.ru/get/9216/981986.47/0_87c9e_9905b717_orig">
            <a:extLst>
              <a:ext uri="{FF2B5EF4-FFF2-40B4-BE49-F238E27FC236}">
                <a16:creationId xmlns:a16="http://schemas.microsoft.com/office/drawing/2014/main" id="{C97BA3AE-556E-37B0-2651-C87971CED7C6}"/>
              </a:ext>
            </a:extLst>
          </p:cNvPr>
          <p:cNvPicPr>
            <a:picLocks noChangeAspect="1" noChangeArrowheads="1"/>
          </p:cNvPicPr>
          <p:nvPr/>
        </p:nvPicPr>
        <p:blipFill>
          <a:blip r:embed="rId2" cstate="print"/>
          <a:srcRect/>
          <a:stretch>
            <a:fillRect/>
          </a:stretch>
        </p:blipFill>
        <p:spPr bwMode="auto">
          <a:xfrm>
            <a:off x="6670766" y="3584707"/>
            <a:ext cx="5521234" cy="3461382"/>
          </a:xfrm>
          <a:prstGeom prst="rect">
            <a:avLst/>
          </a:prstGeom>
          <a:noFill/>
        </p:spPr>
      </p:pic>
    </p:spTree>
    <p:extLst>
      <p:ext uri="{BB962C8B-B14F-4D97-AF65-F5344CB8AC3E}">
        <p14:creationId xmlns:p14="http://schemas.microsoft.com/office/powerpoint/2010/main" val="304314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a:extLst>
              <a:ext uri="{FF2B5EF4-FFF2-40B4-BE49-F238E27FC236}">
                <a16:creationId xmlns:a16="http://schemas.microsoft.com/office/drawing/2014/main" id="{705FDC9F-4463-C803-E6C3-90EB57B73893}"/>
              </a:ext>
            </a:extLst>
          </p:cNvPr>
          <p:cNvSpPr>
            <a:spLocks noGrp="1"/>
          </p:cNvSpPr>
          <p:nvPr>
            <p:ph type="title"/>
          </p:nvPr>
        </p:nvSpPr>
        <p:spPr>
          <a:xfrm>
            <a:off x="438150" y="130175"/>
            <a:ext cx="11398250" cy="1320800"/>
          </a:xfrm>
        </p:spPr>
        <p:txBody>
          <a:bodyPr>
            <a:normAutofit/>
          </a:bodyPr>
          <a:lstStyle/>
          <a:p>
            <a:pPr algn="ctr"/>
            <a:r>
              <a:rPr lang="kk-KZ" altLang="ru-KZ" sz="3200" dirty="0">
                <a:latin typeface="Times New Roman" panose="02020603050405020304" pitchFamily="18" charset="0"/>
                <a:cs typeface="Times New Roman" panose="02020603050405020304" pitchFamily="18" charset="0"/>
              </a:rPr>
              <a:t>Популяцияның сукцессивті дамуын алғаш рет Т.А. Работнов (1950) бейнелейді. Ол ценопопуляцияның 3 типін ажыратты:</a:t>
            </a:r>
            <a:endParaRPr lang="ru-RU" altLang="ru-KZ" sz="3200" dirty="0">
              <a:latin typeface="Times New Roman" panose="02020603050405020304" pitchFamily="18" charset="0"/>
              <a:cs typeface="Times New Roman" panose="02020603050405020304" pitchFamily="18" charset="0"/>
            </a:endParaRPr>
          </a:p>
        </p:txBody>
      </p:sp>
      <p:graphicFrame>
        <p:nvGraphicFramePr>
          <p:cNvPr id="4" name="Содержимое 3">
            <a:extLst>
              <a:ext uri="{FF2B5EF4-FFF2-40B4-BE49-F238E27FC236}">
                <a16:creationId xmlns:a16="http://schemas.microsoft.com/office/drawing/2014/main" id="{40467F00-7541-4CB9-EB2A-539F67DBD5E6}"/>
              </a:ext>
            </a:extLst>
          </p:cNvPr>
          <p:cNvGraphicFramePr>
            <a:graphicFrameLocks noGrp="1"/>
          </p:cNvGraphicFramePr>
          <p:nvPr>
            <p:ph idx="1"/>
          </p:nvPr>
        </p:nvGraphicFramePr>
        <p:xfrm>
          <a:off x="677862" y="1633928"/>
          <a:ext cx="10744643" cy="4901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1724-69F1-F97F-F33C-FE23D3A5F2F2}"/>
              </a:ext>
            </a:extLst>
          </p:cNvPr>
          <p:cNvSpPr txBox="1"/>
          <p:nvPr/>
        </p:nvSpPr>
        <p:spPr>
          <a:xfrm>
            <a:off x="2506133" y="2505670"/>
            <a:ext cx="8200065" cy="923330"/>
          </a:xfrm>
          <a:prstGeom prst="rect">
            <a:avLst/>
          </a:prstGeom>
          <a:noFill/>
        </p:spPr>
        <p:txBody>
          <a:bodyPr wrap="none" rtlCol="0">
            <a:spAutoFit/>
          </a:bodyPr>
          <a:lstStyle/>
          <a:p>
            <a:r>
              <a:rPr lang="kk-KZ" sz="5400" b="1" dirty="0">
                <a:latin typeface="Times New Roman" panose="02020603050405020304" pitchFamily="18" charset="0"/>
                <a:cs typeface="Times New Roman" panose="02020603050405020304" pitchFamily="18" charset="0"/>
              </a:rPr>
              <a:t>Назарларыңызға рахмет!</a:t>
            </a:r>
            <a:endParaRPr lang="ru-KZ"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38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a:extLst>
              <a:ext uri="{FF2B5EF4-FFF2-40B4-BE49-F238E27FC236}">
                <a16:creationId xmlns:a16="http://schemas.microsoft.com/office/drawing/2014/main" id="{D44F94ED-5262-A40D-14E3-6BC2FD669EDB}"/>
              </a:ext>
            </a:extLst>
          </p:cNvPr>
          <p:cNvSpPr txBox="1">
            <a:spLocks noChangeArrowheads="1"/>
          </p:cNvSpPr>
          <p:nvPr/>
        </p:nvSpPr>
        <p:spPr bwMode="auto">
          <a:xfrm>
            <a:off x="1950538" y="253229"/>
            <a:ext cx="85613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a:r>
              <a:rPr lang="kk-KZ" altLang="ru-KZ" sz="2800" dirty="0">
                <a:latin typeface="Times New Roman" panose="02020603050405020304" pitchFamily="18" charset="0"/>
                <a:cs typeface="Times New Roman" panose="02020603050405020304" pitchFamily="18" charset="0"/>
              </a:rPr>
              <a:t>Фитоценоздың құрамын оның мынадай элементтері және белгілері сипаттайды:</a:t>
            </a:r>
            <a:endParaRPr lang="ru-RU" altLang="ru-KZ" sz="2800" dirty="0">
              <a:latin typeface="Times New Roman" panose="02020603050405020304" pitchFamily="18" charset="0"/>
              <a:cs typeface="Times New Roman" panose="02020603050405020304" pitchFamily="18" charset="0"/>
            </a:endParaRPr>
          </a:p>
        </p:txBody>
      </p:sp>
      <p:graphicFrame>
        <p:nvGraphicFramePr>
          <p:cNvPr id="7" name="Схема 6">
            <a:extLst>
              <a:ext uri="{FF2B5EF4-FFF2-40B4-BE49-F238E27FC236}">
                <a16:creationId xmlns:a16="http://schemas.microsoft.com/office/drawing/2014/main" id="{299C3794-235A-9515-B3C5-1CE264251D0D}"/>
              </a:ext>
            </a:extLst>
          </p:cNvPr>
          <p:cNvGraphicFramePr/>
          <p:nvPr>
            <p:extLst>
              <p:ext uri="{D42A27DB-BD31-4B8C-83A1-F6EECF244321}">
                <p14:modId xmlns:p14="http://schemas.microsoft.com/office/powerpoint/2010/main" val="1886881086"/>
              </p:ext>
            </p:extLst>
          </p:nvPr>
        </p:nvGraphicFramePr>
        <p:xfrm>
          <a:off x="1950538" y="1207316"/>
          <a:ext cx="858484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4">
            <a:extLst>
              <a:ext uri="{FF2B5EF4-FFF2-40B4-BE49-F238E27FC236}">
                <a16:creationId xmlns:a16="http://schemas.microsoft.com/office/drawing/2014/main" id="{19353FE1-B7FE-BCAB-A578-76039B2650CC}"/>
              </a:ext>
            </a:extLst>
          </p:cNvPr>
          <p:cNvSpPr>
            <a:spLocks noGrp="1"/>
          </p:cNvSpPr>
          <p:nvPr>
            <p:ph idx="1"/>
          </p:nvPr>
        </p:nvSpPr>
        <p:spPr>
          <a:xfrm>
            <a:off x="420687" y="446088"/>
            <a:ext cx="11229445" cy="3062287"/>
          </a:xfrm>
        </p:spPr>
        <p:txBody>
          <a:bodyPr/>
          <a:lstStyle/>
          <a:p>
            <a:pPr marL="514350" indent="-514350" algn="just">
              <a:buFont typeface="Wingdings 3" panose="05040102010807070707" pitchFamily="18" charset="2"/>
              <a:buAutoNum type="arabicPeriod"/>
            </a:pPr>
            <a:r>
              <a:rPr lang="kk-KZ" altLang="ru-KZ" sz="2800" b="1" dirty="0">
                <a:latin typeface="Times New Roman" panose="02020603050405020304" pitchFamily="18" charset="0"/>
                <a:cs typeface="Times New Roman" panose="02020603050405020304" pitchFamily="18" charset="0"/>
              </a:rPr>
              <a:t>Фитоценоздардың флоралық құрамы және оны зерттеу әдістері</a:t>
            </a:r>
          </a:p>
          <a:p>
            <a:pPr marL="514350" indent="-514350" algn="just">
              <a:buFont typeface="Wingdings 3" panose="05040102010807070707" pitchFamily="18" charset="2"/>
              <a:buNone/>
            </a:pPr>
            <a:r>
              <a:rPr lang="kk-KZ" altLang="ru-KZ" sz="2800" b="1" dirty="0">
                <a:latin typeface="Times New Roman" panose="02020603050405020304" pitchFamily="18" charset="0"/>
                <a:cs typeface="Times New Roman" panose="02020603050405020304" pitchFamily="18" charset="0"/>
              </a:rPr>
              <a:t>	</a:t>
            </a:r>
            <a:r>
              <a:rPr lang="kk-KZ" altLang="ru-KZ" sz="2800" dirty="0">
                <a:latin typeface="Times New Roman" panose="02020603050405020304" pitchFamily="18" charset="0"/>
                <a:cs typeface="Times New Roman" panose="02020603050405020304" pitchFamily="18" charset="0"/>
              </a:rPr>
              <a:t>Белгілі бір ауданның өсімдіктерін зерттегенде оның флорасымен танысып қана қоймай, әрбір фитоценоздың және ассоциацияның флоралық құрамыны көңіл аудар</a:t>
            </a:r>
            <a:r>
              <a:rPr lang="ru-RU" altLang="ru-KZ" sz="2800" dirty="0">
                <a:latin typeface="Times New Roman" panose="02020603050405020304" pitchFamily="18" charset="0"/>
                <a:cs typeface="Times New Roman" panose="02020603050405020304" pitchFamily="18" charset="0"/>
              </a:rPr>
              <a:t>у</a:t>
            </a:r>
            <a:r>
              <a:rPr lang="kk-KZ" altLang="ru-KZ" sz="2800" dirty="0">
                <a:latin typeface="Times New Roman" panose="02020603050405020304" pitchFamily="18" charset="0"/>
                <a:cs typeface="Times New Roman" panose="02020603050405020304" pitchFamily="18" charset="0"/>
              </a:rPr>
              <a:t> керек.</a:t>
            </a:r>
          </a:p>
        </p:txBody>
      </p:sp>
      <p:pic>
        <p:nvPicPr>
          <p:cNvPr id="7171" name="Picture 4" descr="http://photos.wikimapia.org/p/00/02/44/60/88_big.jpg">
            <a:extLst>
              <a:ext uri="{FF2B5EF4-FFF2-40B4-BE49-F238E27FC236}">
                <a16:creationId xmlns:a16="http://schemas.microsoft.com/office/drawing/2014/main" id="{D8A4F305-EE57-74EC-94F1-EB0C0D077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07" y="3092979"/>
            <a:ext cx="4494212"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descr="http://dmfa.nakhchivan.az/images/flora.gif">
            <a:extLst>
              <a:ext uri="{FF2B5EF4-FFF2-40B4-BE49-F238E27FC236}">
                <a16:creationId xmlns:a16="http://schemas.microsoft.com/office/drawing/2014/main" id="{D8E8BC9D-B7F1-5947-B31D-0D6C3FF32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9" y="3092979"/>
            <a:ext cx="4608512"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a16="http://schemas.microsoft.com/office/drawing/2014/main" id="{405873C0-CB7D-C93E-EE29-109F8C159A39}"/>
              </a:ext>
            </a:extLst>
          </p:cNvPr>
          <p:cNvGraphicFramePr>
            <a:graphicFrameLocks noGrp="1"/>
          </p:cNvGraphicFramePr>
          <p:nvPr>
            <p:ph idx="1"/>
            <p:extLst>
              <p:ext uri="{D42A27DB-BD31-4B8C-83A1-F6EECF244321}">
                <p14:modId xmlns:p14="http://schemas.microsoft.com/office/powerpoint/2010/main" val="2262226041"/>
              </p:ext>
            </p:extLst>
          </p:nvPr>
        </p:nvGraphicFramePr>
        <p:xfrm>
          <a:off x="1150898" y="597660"/>
          <a:ext cx="9890204" cy="580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ACDC04A-C1A7-97F5-C9B8-20323EBE65AE}"/>
              </a:ext>
            </a:extLst>
          </p:cNvPr>
          <p:cNvSpPr>
            <a:spLocks noGrp="1"/>
          </p:cNvSpPr>
          <p:nvPr>
            <p:ph idx="1"/>
          </p:nvPr>
        </p:nvSpPr>
        <p:spPr>
          <a:xfrm>
            <a:off x="569913" y="787400"/>
            <a:ext cx="8948737" cy="5472113"/>
          </a:xfrm>
        </p:spPr>
        <p:txBody>
          <a:bodyPr rtlCol="0">
            <a:noAutofit/>
          </a:bodyPr>
          <a:lstStyle/>
          <a:p>
            <a:pPr marL="265176" indent="-265176" algn="just" eaLnBrk="1" fontAlgn="auto" hangingPunct="1">
              <a:spcAft>
                <a:spcPts val="0"/>
              </a:spcAft>
              <a:buClr>
                <a:schemeClr val="accent1">
                  <a:lumMod val="75000"/>
                </a:schemeClr>
              </a:buClr>
              <a:buFont typeface="Wingdings 3" panose="05040102010807070707" pitchFamily="18" charset="2"/>
              <a:buNone/>
              <a:defRPr/>
            </a:pPr>
            <a:r>
              <a:rPr lang="kk-KZ" sz="1800" b="1" dirty="0">
                <a:solidFill>
                  <a:schemeClr val="tx1">
                    <a:lumMod val="75000"/>
                    <a:lumOff val="25000"/>
                  </a:schemeClr>
                </a:solidFill>
                <a:latin typeface="Times New Roman" pitchFamily="18" charset="0"/>
                <a:cs typeface="Times New Roman" pitchFamily="18" charset="0"/>
              </a:rPr>
              <a:t>	</a:t>
            </a:r>
            <a:r>
              <a:rPr lang="kk-KZ" sz="2800" b="1" dirty="0">
                <a:solidFill>
                  <a:schemeClr val="tx1">
                    <a:lumMod val="75000"/>
                    <a:lumOff val="25000"/>
                  </a:schemeClr>
                </a:solidFill>
                <a:latin typeface="Times New Roman" pitchFamily="18" charset="0"/>
                <a:cs typeface="Times New Roman" pitchFamily="18" charset="0"/>
              </a:rPr>
              <a:t>ФЛОРАЛЫҚ ҚҰРАМ</a:t>
            </a:r>
          </a:p>
          <a:p>
            <a:pPr marL="265176" indent="-265176" algn="just" eaLnBrk="1" fontAlgn="auto" hangingPunct="1">
              <a:spcAft>
                <a:spcPts val="0"/>
              </a:spcAft>
              <a:buClr>
                <a:schemeClr val="accent1">
                  <a:lumMod val="75000"/>
                </a:schemeClr>
              </a:buClr>
              <a:buFont typeface="Wingdings 3" panose="05040102010807070707" pitchFamily="18" charset="2"/>
              <a:buNone/>
              <a:defRPr/>
            </a:pPr>
            <a:r>
              <a:rPr lang="kk-KZ" sz="2800" b="1" dirty="0">
                <a:solidFill>
                  <a:schemeClr val="tx1">
                    <a:lumMod val="75000"/>
                    <a:lumOff val="25000"/>
                  </a:schemeClr>
                </a:solidFill>
                <a:latin typeface="Times New Roman" pitchFamily="18" charset="0"/>
                <a:cs typeface="Times New Roman" pitchFamily="18" charset="0"/>
              </a:rPr>
              <a:t>	</a:t>
            </a:r>
            <a:r>
              <a:rPr lang="kk-KZ" sz="2400" dirty="0">
                <a:solidFill>
                  <a:schemeClr val="tx1">
                    <a:lumMod val="75000"/>
                    <a:lumOff val="25000"/>
                  </a:schemeClr>
                </a:solidFill>
                <a:latin typeface="Times New Roman" pitchFamily="18" charset="0"/>
                <a:cs typeface="Times New Roman" pitchFamily="18" charset="0"/>
              </a:rPr>
              <a:t>Фитоценоздың флоралық құрамы деп онда өсетін барлық өсімдік түрлерінің жиынтығын айтамыз. </a:t>
            </a:r>
          </a:p>
          <a:p>
            <a:pPr marL="265176" indent="-265176" algn="just" eaLnBrk="1" fontAlgn="auto" hangingPunct="1">
              <a:spcAft>
                <a:spcPts val="0"/>
              </a:spcAft>
              <a:buClr>
                <a:schemeClr val="accent1">
                  <a:lumMod val="75000"/>
                </a:schemeClr>
              </a:buClr>
              <a:buFont typeface="Wingdings 3" panose="05040102010807070707" pitchFamily="18" charset="2"/>
              <a:buNone/>
              <a:defRPr/>
            </a:pPr>
            <a:r>
              <a:rPr lang="kk-KZ" sz="2400" dirty="0">
                <a:solidFill>
                  <a:schemeClr val="tx1">
                    <a:lumMod val="75000"/>
                    <a:lumOff val="25000"/>
                  </a:schemeClr>
                </a:solidFill>
                <a:latin typeface="Times New Roman" pitchFamily="18" charset="0"/>
                <a:cs typeface="Times New Roman" pitchFamily="18" charset="0"/>
              </a:rPr>
              <a:t>	</a:t>
            </a:r>
            <a:endParaRPr lang="ru-RU" sz="2000" dirty="0">
              <a:solidFill>
                <a:schemeClr val="tx1">
                  <a:lumMod val="75000"/>
                  <a:lumOff val="25000"/>
                </a:schemeClr>
              </a:solidFill>
              <a:latin typeface="Times New Roman" pitchFamily="18" charset="0"/>
              <a:cs typeface="Times New Roman" pitchFamily="18" charset="0"/>
            </a:endParaRPr>
          </a:p>
        </p:txBody>
      </p:sp>
      <p:pic>
        <p:nvPicPr>
          <p:cNvPr id="9219" name="Picture 4" descr="https://upload.wikimedia.org/wikipedia/commons/9/90/Flora.png">
            <a:extLst>
              <a:ext uri="{FF2B5EF4-FFF2-40B4-BE49-F238E27FC236}">
                <a16:creationId xmlns:a16="http://schemas.microsoft.com/office/drawing/2014/main" id="{59F9EFE8-56E7-CC32-9559-120331486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2128838"/>
            <a:ext cx="7835900"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6">
            <a:extLst>
              <a:ext uri="{FF2B5EF4-FFF2-40B4-BE49-F238E27FC236}">
                <a16:creationId xmlns:a16="http://schemas.microsoft.com/office/drawing/2014/main" id="{7452220A-7562-13B8-B5D0-75A0CAA37ED7}"/>
              </a:ext>
            </a:extLst>
          </p:cNvPr>
          <p:cNvSpPr>
            <a:spLocks noChangeArrowheads="1"/>
          </p:cNvSpPr>
          <p:nvPr/>
        </p:nvSpPr>
        <p:spPr bwMode="auto">
          <a:xfrm>
            <a:off x="314325" y="844550"/>
            <a:ext cx="626586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just"/>
            <a:r>
              <a:rPr lang="kk-KZ" altLang="ru-KZ" sz="2800" dirty="0">
                <a:latin typeface="Times New Roman" panose="02020603050405020304" pitchFamily="18" charset="0"/>
                <a:cs typeface="Times New Roman" panose="02020603050405020304" pitchFamily="18" charset="0"/>
              </a:rPr>
              <a:t>	Флоралық байлық – белгілі бір фитоценоздың немесе ассоциацияның құрамында өсіп жетілетін түрлердің сандық көрсеткіші. Флоралық байлыққа терең талдау жасау үшін әрбір систематикалық топтар бойынша түрлердің жай флора және күрделі флоралы фитоценоздар болады. Жай флоралы фитоценоз – бір немесе бірнеше түрлерден, ал күрделі флоралы фитоценоз – көптеген түрлерден тұрады.</a:t>
            </a:r>
            <a:endParaRPr lang="ru-RU" altLang="ru-KZ" sz="2800" dirty="0">
              <a:latin typeface="Times New Roman" panose="02020603050405020304" pitchFamily="18" charset="0"/>
              <a:cs typeface="Times New Roman" panose="02020603050405020304" pitchFamily="18" charset="0"/>
            </a:endParaRPr>
          </a:p>
        </p:txBody>
      </p:sp>
      <p:pic>
        <p:nvPicPr>
          <p:cNvPr id="11267" name="Picture 7" descr="http://s018.radikal.ru/i522/1507/e3/9a0e637a0989.jpg">
            <a:extLst>
              <a:ext uri="{FF2B5EF4-FFF2-40B4-BE49-F238E27FC236}">
                <a16:creationId xmlns:a16="http://schemas.microsoft.com/office/drawing/2014/main" id="{B30A0A6B-2377-B900-0225-DC010AA52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263" y="3479800"/>
            <a:ext cx="39116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descr="https://encrypted-tbn3.gstatic.com/images?q=tbn:ANd9GcQgFwKD4aDTkZnJOT-bVerYQPX4kpR4BanGAGgJ7315ROtVAf1RXQ">
            <a:extLst>
              <a:ext uri="{FF2B5EF4-FFF2-40B4-BE49-F238E27FC236}">
                <a16:creationId xmlns:a16="http://schemas.microsoft.com/office/drawing/2014/main" id="{E58945A6-AA2C-69BE-EDE7-4939185B2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552450"/>
            <a:ext cx="3938587"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3">
            <a:extLst>
              <a:ext uri="{FF2B5EF4-FFF2-40B4-BE49-F238E27FC236}">
                <a16:creationId xmlns:a16="http://schemas.microsoft.com/office/drawing/2014/main" id="{D7BAB3A8-BED8-E404-BE9D-EDCBD8DAB5DB}"/>
              </a:ext>
            </a:extLst>
          </p:cNvPr>
          <p:cNvSpPr>
            <a:spLocks noGrp="1"/>
          </p:cNvSpPr>
          <p:nvPr>
            <p:ph type="title"/>
          </p:nvPr>
        </p:nvSpPr>
        <p:spPr>
          <a:xfrm>
            <a:off x="246063" y="457200"/>
            <a:ext cx="5536670" cy="1320800"/>
          </a:xfrm>
        </p:spPr>
        <p:txBody>
          <a:bodyPr/>
          <a:lstStyle/>
          <a:p>
            <a:r>
              <a:rPr lang="kk-KZ" altLang="ru-KZ" dirty="0">
                <a:latin typeface="Times New Roman" panose="02020603050405020304" pitchFamily="18" charset="0"/>
                <a:cs typeface="Times New Roman" panose="02020603050405020304" pitchFamily="18" charset="0"/>
              </a:rPr>
              <a:t>Флоралық толықтығы</a:t>
            </a:r>
            <a:endParaRPr lang="ru-RU" altLang="ru-KZ" dirty="0">
              <a:latin typeface="Times New Roman" panose="02020603050405020304" pitchFamily="18" charset="0"/>
              <a:cs typeface="Times New Roman" panose="02020603050405020304" pitchFamily="18" charset="0"/>
            </a:endParaRPr>
          </a:p>
        </p:txBody>
      </p:sp>
      <p:sp>
        <p:nvSpPr>
          <p:cNvPr id="16387" name="Содержимое 4">
            <a:extLst>
              <a:ext uri="{FF2B5EF4-FFF2-40B4-BE49-F238E27FC236}">
                <a16:creationId xmlns:a16="http://schemas.microsoft.com/office/drawing/2014/main" id="{18759158-AFB9-BF9E-FC38-2757F5E4009B}"/>
              </a:ext>
            </a:extLst>
          </p:cNvPr>
          <p:cNvSpPr>
            <a:spLocks noGrp="1"/>
          </p:cNvSpPr>
          <p:nvPr>
            <p:ph idx="1"/>
          </p:nvPr>
        </p:nvSpPr>
        <p:spPr>
          <a:xfrm>
            <a:off x="363538" y="1524000"/>
            <a:ext cx="5183187" cy="4521200"/>
          </a:xfrm>
        </p:spPr>
        <p:txBody>
          <a:bodyPr/>
          <a:lstStyle/>
          <a:p>
            <a:pPr algn="just">
              <a:buFont typeface="Wingdings 3" panose="05040102010807070707" pitchFamily="18" charset="2"/>
              <a:buNone/>
            </a:pPr>
            <a:r>
              <a:rPr lang="kk-KZ" altLang="ru-KZ" sz="2400" dirty="0"/>
              <a:t>		</a:t>
            </a:r>
            <a:r>
              <a:rPr lang="kk-KZ" altLang="ru-KZ" sz="2400" dirty="0">
                <a:latin typeface="Times New Roman" panose="02020603050405020304" pitchFamily="18" charset="0"/>
                <a:cs typeface="Times New Roman" panose="02020603050405020304" pitchFamily="18" charset="0"/>
              </a:rPr>
              <a:t>Қауымның флоралық толықтығын анықтағанда түрлерді санау оның барлық ауданында немесе оның бір бөлігінде жүргізіледі, бірақ ол ауданның мөлшері флоралық байлықты табу ауданының мөлшері өсімдіктердің типтеріне байланысты әртүрлі, біршама шаршы метрден бірнеше мың метрге дейін болуы мүмкін. Флоралық байлығынан басқа қауымның флоралық толықтығын анықтау керек. </a:t>
            </a:r>
            <a:r>
              <a:rPr lang="kk-KZ" altLang="ru-KZ" sz="2400" b="1" dirty="0">
                <a:latin typeface="Times New Roman" panose="02020603050405020304" pitchFamily="18" charset="0"/>
                <a:cs typeface="Times New Roman" panose="02020603050405020304" pitchFamily="18" charset="0"/>
              </a:rPr>
              <a:t>	</a:t>
            </a:r>
            <a:endParaRPr lang="kk-KZ" altLang="ru-KZ" sz="2400" dirty="0"/>
          </a:p>
          <a:p>
            <a:pPr algn="just">
              <a:buFont typeface="Wingdings 3" panose="05040102010807070707" pitchFamily="18" charset="2"/>
              <a:buNone/>
            </a:pPr>
            <a:endParaRPr lang="kk-KZ" altLang="ru-KZ" sz="2400" dirty="0"/>
          </a:p>
          <a:p>
            <a:pPr algn="just">
              <a:buFont typeface="Wingdings 3" panose="05040102010807070707" pitchFamily="18" charset="2"/>
              <a:buNone/>
            </a:pPr>
            <a:endParaRPr lang="kk-KZ" altLang="ru-KZ" sz="2400" dirty="0"/>
          </a:p>
          <a:p>
            <a:pPr algn="just">
              <a:buFont typeface="Wingdings 3" panose="05040102010807070707" pitchFamily="18" charset="2"/>
              <a:buNone/>
            </a:pPr>
            <a:endParaRPr lang="kk-KZ" altLang="ru-KZ" sz="2400" dirty="0"/>
          </a:p>
          <a:p>
            <a:pPr algn="just">
              <a:buFont typeface="Wingdings 3" panose="05040102010807070707" pitchFamily="18" charset="2"/>
              <a:buNone/>
            </a:pPr>
            <a:endParaRPr lang="kk-KZ" altLang="ru-KZ" sz="2400" dirty="0"/>
          </a:p>
          <a:p>
            <a:pPr algn="just">
              <a:buFont typeface="Wingdings 3" panose="05040102010807070707" pitchFamily="18" charset="2"/>
              <a:buNone/>
            </a:pPr>
            <a:endParaRPr lang="kk-KZ" altLang="ru-KZ" sz="2400" dirty="0"/>
          </a:p>
          <a:p>
            <a:pPr algn="just">
              <a:buFont typeface="Wingdings 3" panose="05040102010807070707" pitchFamily="18" charset="2"/>
              <a:buNone/>
            </a:pPr>
            <a:endParaRPr lang="kk-KZ" altLang="ru-KZ" sz="2400" dirty="0"/>
          </a:p>
        </p:txBody>
      </p:sp>
      <p:pic>
        <p:nvPicPr>
          <p:cNvPr id="16388" name="Picture 5" descr="http://www.sgu.ru/sites/default/files/depnews/photos/2015/07/24/v_krasnoarmeyskom_r-ne.jpg">
            <a:extLst>
              <a:ext uri="{FF2B5EF4-FFF2-40B4-BE49-F238E27FC236}">
                <a16:creationId xmlns:a16="http://schemas.microsoft.com/office/drawing/2014/main" id="{5BFAF3CB-510A-389F-1695-3FED4DD8A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07" y="770467"/>
            <a:ext cx="6037931" cy="563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look.com.ua/large/201301/64194.jpg">
            <a:extLst>
              <a:ext uri="{FF2B5EF4-FFF2-40B4-BE49-F238E27FC236}">
                <a16:creationId xmlns:a16="http://schemas.microsoft.com/office/drawing/2014/main" id="{E31F111E-5651-C89D-5775-B02B2E9C1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633" y="1739900"/>
            <a:ext cx="91186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Прямоугольник 4">
            <a:extLst>
              <a:ext uri="{FF2B5EF4-FFF2-40B4-BE49-F238E27FC236}">
                <a16:creationId xmlns:a16="http://schemas.microsoft.com/office/drawing/2014/main" id="{CAE05532-EACB-6ADE-A0A7-537FC445AF32}"/>
              </a:ext>
            </a:extLst>
          </p:cNvPr>
          <p:cNvSpPr>
            <a:spLocks noChangeArrowheads="1"/>
          </p:cNvSpPr>
          <p:nvPr/>
        </p:nvSpPr>
        <p:spPr bwMode="auto">
          <a:xfrm>
            <a:off x="1781175" y="574147"/>
            <a:ext cx="8629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lgn="ctr"/>
            <a:r>
              <a:rPr lang="kk-KZ" altLang="ru-KZ" sz="2400" b="1" dirty="0">
                <a:latin typeface="Times New Roman" panose="02020603050405020304" pitchFamily="18" charset="0"/>
                <a:cs typeface="Times New Roman" panose="02020603050405020304" pitchFamily="18" charset="0"/>
              </a:rPr>
              <a:t>Қауымның флоралық толықтығы дегеніміз</a:t>
            </a:r>
            <a:r>
              <a:rPr lang="kk-KZ" altLang="ru-KZ" sz="2400" dirty="0">
                <a:latin typeface="Times New Roman" panose="02020603050405020304" pitchFamily="18" charset="0"/>
                <a:cs typeface="Times New Roman" panose="02020603050405020304" pitchFamily="18" charset="0"/>
              </a:rPr>
              <a:t> белгілі бір аудан көлемінде өсетін түрлердің саны. </a:t>
            </a:r>
            <a:endParaRPr lang="ru-RU" altLang="ru-KZ"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943</Words>
  <Application>Microsoft Office PowerPoint</Application>
  <PresentationFormat>Широкоэкранный</PresentationFormat>
  <Paragraphs>80</Paragraphs>
  <Slides>21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Calibri</vt:lpstr>
      <vt:lpstr>Calibri Light</vt:lpstr>
      <vt:lpstr>Times New Roman</vt:lpstr>
      <vt:lpstr>Trebuchet MS</vt:lpstr>
      <vt:lpstr>Wingdings 3</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Флоралық толықтығы</vt:lpstr>
      <vt:lpstr>Презентация PowerPoint</vt:lpstr>
      <vt:lpstr>2. ФИТОЦЕНОЗДАРДЫҢ ЭКОБИОМОРФТЫҚ ҚҰРАМЫ</vt:lpstr>
      <vt:lpstr>3. ТҮРЛЕРДІҢ ЦЕНОТИКАЛЫҚ МАҢЫЗДЫЛЫҒЫ ЖАҒЫНАН АЙЫРМАШЫЛЫҒЫ</vt:lpstr>
      <vt:lpstr>Презентация PowerPoint</vt:lpstr>
      <vt:lpstr>Презентация PowerPoint</vt:lpstr>
      <vt:lpstr>4. ФИТОЦЕНОЗДАРДЫ ҚҰРАЙТЫН ЦЕНОПОПУЛЯЦИЯЛАРДЫҢ ҚАСИЕТТЕРІ</vt:lpstr>
      <vt:lpstr>5. ӨСІМДІКТЕРДІҢ ЖЕКЕ ДАМУЫНЫҢ КЕЗЕҢДЕРІ МЕН ТІРШІЛІК КҮЙЛЕРІ</vt:lpstr>
      <vt:lpstr>Презентация PowerPoint</vt:lpstr>
      <vt:lpstr>Презентация PowerPoint</vt:lpstr>
      <vt:lpstr>6. ЦЕНОПОПУЛЯЦИЯ ҚҰРАМЫНЫҢ ӘРТҮРЛІЛІГІНІҢ МАҢЫЗЫ</vt:lpstr>
      <vt:lpstr>7. ЦЕНОТИКАЛЫҚ ПОПУЛЯЦИЯЛАРДЫҢ ЖАҒДАЙЫ ЖӘНЕ ТИПТЕРІ</vt:lpstr>
      <vt:lpstr>Популяцияның сукцессивті дамуын алғаш рет Т.А. Работнов (1950) бейнелейді. Ол ценопопуляцияның 3 типін ажыратты: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Tolganay Ryskali</dc:creator>
  <cp:lastModifiedBy>Tolganay Ryskali</cp:lastModifiedBy>
  <cp:revision>5</cp:revision>
  <dcterms:created xsi:type="dcterms:W3CDTF">2025-11-02T17:15:13Z</dcterms:created>
  <dcterms:modified xsi:type="dcterms:W3CDTF">2025-11-02T18:20:05Z</dcterms:modified>
</cp:coreProperties>
</file>